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5" r:id="rId7"/>
    <p:sldId id="266" r:id="rId8"/>
    <p:sldId id="267" r:id="rId9"/>
    <p:sldId id="269" r:id="rId10"/>
    <p:sldId id="270" r:id="rId11"/>
    <p:sldId id="268"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91" r:id="rId26"/>
    <p:sldId id="288" r:id="rId27"/>
    <p:sldId id="289" r:id="rId28"/>
    <p:sldId id="284" r:id="rId29"/>
    <p:sldId id="285" r:id="rId30"/>
    <p:sldId id="287" r:id="rId31"/>
    <p:sldId id="286" r:id="rId32"/>
    <p:sldId id="290" r:id="rId33"/>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E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1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9B54EFDD-DF6B-4827-90EC-7216AE33EB9E}" type="datetimeFigureOut">
              <a:rPr lang="fa-IR" smtClean="0"/>
              <a:t>04/01/1448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2508479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B54EFDD-DF6B-4827-90EC-7216AE33EB9E}" type="datetimeFigureOut">
              <a:rPr lang="fa-IR" smtClean="0"/>
              <a:t>04/01/1448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3755617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54EFDD-DF6B-4827-90EC-7216AE33EB9E}" type="datetimeFigureOut">
              <a:rPr lang="fa-IR" smtClean="0"/>
              <a:t>04/01/1448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411728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9B54EFDD-DF6B-4827-90EC-7216AE33EB9E}" type="datetimeFigureOut">
              <a:rPr lang="fa-IR" smtClean="0"/>
              <a:t>04/01/1448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150234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9B54EFDD-DF6B-4827-90EC-7216AE33EB9E}" type="datetimeFigureOut">
              <a:rPr lang="fa-IR" smtClean="0"/>
              <a:t>04/01/1448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1837841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9B54EFDD-DF6B-4827-90EC-7216AE33EB9E}" type="datetimeFigureOut">
              <a:rPr lang="fa-IR" smtClean="0"/>
              <a:t>04/01/1448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1559186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4EFDD-DF6B-4827-90EC-7216AE33EB9E}" type="datetimeFigureOut">
              <a:rPr lang="fa-IR" smtClean="0"/>
              <a:t>04/01/1448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629940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B54EFDD-DF6B-4827-90EC-7216AE33EB9E}" type="datetimeFigureOut">
              <a:rPr lang="fa-IR" smtClean="0"/>
              <a:t>04/01/1448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600651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B54EFDD-DF6B-4827-90EC-7216AE33EB9E}" type="datetimeFigureOut">
              <a:rPr lang="fa-IR" smtClean="0"/>
              <a:t>04/01/1448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33614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B54EFDD-DF6B-4827-90EC-7216AE33EB9E}" type="datetimeFigureOut">
              <a:rPr lang="fa-IR" smtClean="0"/>
              <a:t>04/01/1448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160924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B54EFDD-DF6B-4827-90EC-7216AE33EB9E}" type="datetimeFigureOut">
              <a:rPr lang="fa-IR" smtClean="0"/>
              <a:t>04/01/1448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2518CB7B-810A-4E9F-A949-B66FAD98A369}" type="slidenum">
              <a:rPr lang="fa-IR" smtClean="0"/>
              <a:t>‹#›</a:t>
            </a:fld>
            <a:endParaRPr lang="fa-IR"/>
          </a:p>
        </p:txBody>
      </p:sp>
    </p:spTree>
    <p:extLst>
      <p:ext uri="{BB962C8B-B14F-4D97-AF65-F5344CB8AC3E}">
        <p14:creationId xmlns:p14="http://schemas.microsoft.com/office/powerpoint/2010/main" val="2719255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EF6FB"/>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54EFDD-DF6B-4827-90EC-7216AE33EB9E}" type="datetimeFigureOut">
              <a:rPr lang="fa-IR" smtClean="0"/>
              <a:t>04/01/1448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18CB7B-810A-4E9F-A949-B66FAD98A369}" type="slidenum">
              <a:rPr lang="fa-IR" smtClean="0"/>
              <a:t>‹#›</a:t>
            </a:fld>
            <a:endParaRPr lang="fa-IR"/>
          </a:p>
        </p:txBody>
      </p:sp>
    </p:spTree>
    <p:extLst>
      <p:ext uri="{BB962C8B-B14F-4D97-AF65-F5344CB8AC3E}">
        <p14:creationId xmlns:p14="http://schemas.microsoft.com/office/powerpoint/2010/main" val="2114411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1786"/>
            <a:ext cx="9144000" cy="887059"/>
          </a:xfrm>
        </p:spPr>
        <p:txBody>
          <a:bodyPr>
            <a:normAutofit fontScale="90000"/>
          </a:bodyPr>
          <a:lstStyle/>
          <a:p>
            <a:r>
              <a:rPr lang="fa-IR" dirty="0" smtClean="0">
                <a:cs typeface="B Nazanin" panose="00000400000000000000" pitchFamily="2" charset="-78"/>
              </a:rPr>
              <a:t>اهداف آموزشی</a:t>
            </a:r>
            <a:endParaRPr lang="fa-IR" dirty="0">
              <a:cs typeface="B Nazanin" panose="00000400000000000000" pitchFamily="2" charset="-78"/>
            </a:endParaRPr>
          </a:p>
        </p:txBody>
      </p:sp>
      <p:sp>
        <p:nvSpPr>
          <p:cNvPr id="3" name="Subtitle 2"/>
          <p:cNvSpPr>
            <a:spLocks noGrp="1"/>
          </p:cNvSpPr>
          <p:nvPr>
            <p:ph type="subTitle" idx="1"/>
          </p:nvPr>
        </p:nvSpPr>
        <p:spPr>
          <a:xfrm>
            <a:off x="1524000" y="2156178"/>
            <a:ext cx="9144000" cy="3101622"/>
          </a:xfrm>
        </p:spPr>
        <p:txBody>
          <a:bodyPr>
            <a:noAutofit/>
          </a:bodyPr>
          <a:lstStyle/>
          <a:p>
            <a:pPr algn="r" rtl="1"/>
            <a:r>
              <a:rPr lang="fa-IR" sz="2800" dirty="0" smtClean="0">
                <a:cs typeface="B Nazanin" panose="00000400000000000000" pitchFamily="2" charset="-78"/>
              </a:rPr>
              <a:t>- </a:t>
            </a:r>
            <a:r>
              <a:rPr lang="fa-IR" sz="2800" dirty="0">
                <a:cs typeface="B Nazanin" panose="00000400000000000000" pitchFamily="2" charset="-78"/>
              </a:rPr>
              <a:t>میزان خطر در </a:t>
            </a:r>
            <a:r>
              <a:rPr lang="fa-IR" sz="2800" dirty="0" smtClean="0">
                <a:cs typeface="B Nazanin" panose="00000400000000000000" pitchFamily="2" charset="-78"/>
              </a:rPr>
              <a:t>مواجهه های </a:t>
            </a:r>
            <a:r>
              <a:rPr lang="fa-IR" sz="2800" dirty="0">
                <a:cs typeface="B Nazanin" panose="00000400000000000000" pitchFamily="2" charset="-78"/>
              </a:rPr>
              <a:t>شغلی با </a:t>
            </a:r>
            <a:r>
              <a:rPr lang="en-US" sz="2800" dirty="0">
                <a:cs typeface="B Nazanin" panose="00000400000000000000" pitchFamily="2" charset="-78"/>
              </a:rPr>
              <a:t>HIV ، </a:t>
            </a:r>
            <a:r>
              <a:rPr lang="en-US" sz="2800" dirty="0" smtClean="0">
                <a:cs typeface="B Nazanin" panose="00000400000000000000" pitchFamily="2" charset="-78"/>
              </a:rPr>
              <a:t> HBV </a:t>
            </a:r>
            <a:r>
              <a:rPr lang="fa-IR" sz="2800" dirty="0" smtClean="0">
                <a:cs typeface="B Nazanin" panose="00000400000000000000" pitchFamily="2" charset="-78"/>
              </a:rPr>
              <a:t>و</a:t>
            </a:r>
            <a:r>
              <a:rPr lang="en-US" sz="2800" dirty="0" smtClean="0">
                <a:cs typeface="B Nazanin" panose="00000400000000000000" pitchFamily="2" charset="-78"/>
              </a:rPr>
              <a:t> HCV </a:t>
            </a:r>
            <a:r>
              <a:rPr lang="fa-IR" sz="2800" dirty="0">
                <a:cs typeface="B Nazanin" panose="00000400000000000000" pitchFamily="2" charset="-78"/>
              </a:rPr>
              <a:t>را ارزیابی کنند؛</a:t>
            </a:r>
          </a:p>
          <a:p>
            <a:pPr algn="r" rtl="1"/>
            <a:r>
              <a:rPr lang="fa-IR" sz="2800" dirty="0" smtClean="0">
                <a:cs typeface="B Nazanin" panose="00000400000000000000" pitchFamily="2" charset="-78"/>
              </a:rPr>
              <a:t>- </a:t>
            </a:r>
            <a:r>
              <a:rPr lang="fa-IR" sz="2800" dirty="0">
                <a:cs typeface="B Nazanin" panose="00000400000000000000" pitchFamily="2" charset="-78"/>
              </a:rPr>
              <a:t>پیشگیری بعد از تماس با </a:t>
            </a:r>
            <a:r>
              <a:rPr lang="en-US" sz="2800" dirty="0">
                <a:cs typeface="B Nazanin" panose="00000400000000000000" pitchFamily="2" charset="-78"/>
              </a:rPr>
              <a:t>HIV </a:t>
            </a:r>
            <a:r>
              <a:rPr lang="fa-IR" sz="2800" dirty="0" smtClean="0">
                <a:cs typeface="B Nazanin" panose="00000400000000000000" pitchFamily="2" charset="-78"/>
              </a:rPr>
              <a:t> را </a:t>
            </a:r>
            <a:r>
              <a:rPr lang="fa-IR" sz="2800" dirty="0">
                <a:cs typeface="B Nazanin" panose="00000400000000000000" pitchFamily="2" charset="-78"/>
              </a:rPr>
              <a:t>در مواجهه های شغلی مدیریت کنند</a:t>
            </a:r>
            <a:r>
              <a:rPr lang="fa-IR" sz="2800" dirty="0" smtClean="0">
                <a:cs typeface="B Nazanin" panose="00000400000000000000" pitchFamily="2" charset="-78"/>
              </a:rPr>
              <a:t>؛</a:t>
            </a:r>
            <a:endParaRPr lang="fa-IR" sz="2800" dirty="0">
              <a:cs typeface="B Nazanin" panose="00000400000000000000" pitchFamily="2" charset="-78"/>
            </a:endParaRPr>
          </a:p>
          <a:p>
            <a:pPr algn="r" rtl="1"/>
            <a:r>
              <a:rPr lang="fa-IR" sz="2800" dirty="0">
                <a:cs typeface="B Nazanin" panose="00000400000000000000" pitchFamily="2" charset="-78"/>
              </a:rPr>
              <a:t>- پیشگیری بعد از تماس با </a:t>
            </a:r>
            <a:r>
              <a:rPr lang="en-US" sz="2800" dirty="0" smtClean="0">
                <a:cs typeface="B Nazanin" panose="00000400000000000000" pitchFamily="2" charset="-78"/>
              </a:rPr>
              <a:t> HBV </a:t>
            </a:r>
            <a:r>
              <a:rPr lang="fa-IR" sz="2800" dirty="0">
                <a:cs typeface="B Nazanin" panose="00000400000000000000" pitchFamily="2" charset="-78"/>
              </a:rPr>
              <a:t>را در مواجهه های شغلی مدیریت کنند؛</a:t>
            </a:r>
          </a:p>
          <a:p>
            <a:pPr algn="r" rtl="1"/>
            <a:r>
              <a:rPr lang="fa-IR" sz="2800" dirty="0" smtClean="0">
                <a:cs typeface="B Nazanin" panose="00000400000000000000" pitchFamily="2" charset="-78"/>
              </a:rPr>
              <a:t>- </a:t>
            </a:r>
            <a:r>
              <a:rPr lang="fa-IR" sz="2800" dirty="0">
                <a:cs typeface="B Nazanin" panose="00000400000000000000" pitchFamily="2" charset="-78"/>
              </a:rPr>
              <a:t>پیشگیری بعد از تماس با </a:t>
            </a:r>
            <a:r>
              <a:rPr lang="en-US" sz="2800" dirty="0" smtClean="0">
                <a:cs typeface="B Nazanin" panose="00000400000000000000" pitchFamily="2" charset="-78"/>
              </a:rPr>
              <a:t> HCV </a:t>
            </a:r>
            <a:r>
              <a:rPr lang="fa-IR" sz="2800" dirty="0">
                <a:cs typeface="B Nazanin" panose="00000400000000000000" pitchFamily="2" charset="-78"/>
              </a:rPr>
              <a:t>را در مواجهه های شغلی مدیریت کنند</a:t>
            </a:r>
            <a:r>
              <a:rPr lang="fa-IR" sz="2800" dirty="0" smtClean="0">
                <a:cs typeface="B Nazanin" panose="00000400000000000000" pitchFamily="2" charset="-78"/>
              </a:rPr>
              <a:t>؛</a:t>
            </a:r>
            <a:endParaRPr lang="fa-IR" sz="2800" dirty="0">
              <a:cs typeface="B Nazanin" panose="00000400000000000000" pitchFamily="2" charset="-78"/>
            </a:endParaRPr>
          </a:p>
          <a:p>
            <a:pPr algn="r" rtl="1"/>
            <a:r>
              <a:rPr lang="fa-IR" sz="2800" dirty="0">
                <a:cs typeface="B Nazanin" panose="00000400000000000000" pitchFamily="2" charset="-78"/>
              </a:rPr>
              <a:t>- کسانی که دچار مواجهه شغلی شده اند را به شکل مناسبی پیگیری کنند؛</a:t>
            </a:r>
          </a:p>
        </p:txBody>
      </p:sp>
    </p:spTree>
    <p:extLst>
      <p:ext uri="{BB962C8B-B14F-4D97-AF65-F5344CB8AC3E}">
        <p14:creationId xmlns:p14="http://schemas.microsoft.com/office/powerpoint/2010/main" val="1916946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r" rtl="1">
              <a:buNone/>
            </a:pPr>
            <a:r>
              <a:rPr lang="fa-IR" dirty="0" smtClean="0">
                <a:cs typeface="B Nazanin" panose="00000400000000000000" pitchFamily="2" charset="-78"/>
              </a:rPr>
              <a:t>تماس </a:t>
            </a:r>
            <a:r>
              <a:rPr lang="fa-IR" dirty="0">
                <a:cs typeface="B Nazanin" panose="00000400000000000000" pitchFamily="2" charset="-78"/>
              </a:rPr>
              <a:t>با </a:t>
            </a:r>
            <a:endParaRPr lang="fa-IR" dirty="0" smtClean="0">
              <a:cs typeface="B Nazanin" panose="00000400000000000000" pitchFamily="2" charset="-78"/>
            </a:endParaRPr>
          </a:p>
          <a:p>
            <a:pPr algn="r" rtl="1"/>
            <a:r>
              <a:rPr lang="fa-IR" dirty="0" smtClean="0">
                <a:solidFill>
                  <a:srgbClr val="FF0000"/>
                </a:solidFill>
                <a:cs typeface="B Nazanin" panose="00000400000000000000" pitchFamily="2" charset="-78"/>
              </a:rPr>
              <a:t>خون</a:t>
            </a:r>
          </a:p>
          <a:p>
            <a:pPr algn="r" rtl="1"/>
            <a:r>
              <a:rPr lang="fa-IR" dirty="0" smtClean="0">
                <a:solidFill>
                  <a:srgbClr val="FF0000"/>
                </a:solidFill>
                <a:cs typeface="B Nazanin" panose="00000400000000000000" pitchFamily="2" charset="-78"/>
              </a:rPr>
              <a:t>بافت </a:t>
            </a:r>
          </a:p>
          <a:p>
            <a:pPr algn="r" rtl="1"/>
            <a:r>
              <a:rPr lang="fa-IR" dirty="0" smtClean="0">
                <a:solidFill>
                  <a:srgbClr val="FF0000"/>
                </a:solidFill>
                <a:cs typeface="B Nazanin" panose="00000400000000000000" pitchFamily="2" charset="-78"/>
              </a:rPr>
              <a:t>سایر </a:t>
            </a:r>
            <a:r>
              <a:rPr lang="fa-IR" dirty="0">
                <a:solidFill>
                  <a:srgbClr val="FF0000"/>
                </a:solidFill>
                <a:cs typeface="B Nazanin" panose="00000400000000000000" pitchFamily="2" charset="-78"/>
              </a:rPr>
              <a:t>مایعات بالقوه عفونی </a:t>
            </a:r>
            <a:r>
              <a:rPr lang="fa-IR" dirty="0" smtClean="0">
                <a:solidFill>
                  <a:srgbClr val="FF0000"/>
                </a:solidFill>
                <a:cs typeface="B Nazanin" panose="00000400000000000000" pitchFamily="2" charset="-78"/>
              </a:rPr>
              <a:t>بدن</a:t>
            </a:r>
          </a:p>
          <a:p>
            <a:pPr marL="0" indent="0" algn="r" rtl="1">
              <a:buNone/>
            </a:pPr>
            <a:r>
              <a:rPr lang="fa-IR" dirty="0" smtClean="0">
                <a:cs typeface="B Nazanin" panose="00000400000000000000" pitchFamily="2" charset="-78"/>
              </a:rPr>
              <a:t> </a:t>
            </a:r>
            <a:r>
              <a:rPr lang="fa-IR" dirty="0">
                <a:cs typeface="B Nazanin" panose="00000400000000000000" pitchFamily="2" charset="-78"/>
              </a:rPr>
              <a:t>از طریق فرو رفتن سوزن در پوست یا بریدگی با شیء تیز </a:t>
            </a:r>
            <a:r>
              <a:rPr lang="fa-IR" dirty="0" smtClean="0">
                <a:cs typeface="B Nazanin" panose="00000400000000000000" pitchFamily="2" charset="-78"/>
              </a:rPr>
              <a:t>یا تماس </a:t>
            </a:r>
            <a:r>
              <a:rPr lang="fa-IR" dirty="0">
                <a:cs typeface="B Nazanin" panose="00000400000000000000" pitchFamily="2" charset="-78"/>
              </a:rPr>
              <a:t>این مواد با غشای مخاطی یا پوست آسیب </a:t>
            </a:r>
            <a:r>
              <a:rPr lang="fa-IR" dirty="0" smtClean="0">
                <a:cs typeface="B Nazanin" panose="00000400000000000000" pitchFamily="2" charset="-78"/>
              </a:rPr>
              <a:t>دیده( </a:t>
            </a:r>
            <a:r>
              <a:rPr lang="fa-IR" dirty="0">
                <a:cs typeface="B Nazanin" panose="00000400000000000000" pitchFamily="2" charset="-78"/>
              </a:rPr>
              <a:t>مانند</a:t>
            </a:r>
            <a:r>
              <a:rPr lang="fa-IR" dirty="0">
                <a:solidFill>
                  <a:srgbClr val="FF0000"/>
                </a:solidFill>
                <a:cs typeface="B Nazanin" panose="00000400000000000000" pitchFamily="2" charset="-78"/>
              </a:rPr>
              <a:t> </a:t>
            </a:r>
            <a:r>
              <a:rPr lang="fa-IR" dirty="0">
                <a:solidFill>
                  <a:srgbClr val="C00000"/>
                </a:solidFill>
                <a:cs typeface="B Nazanin" panose="00000400000000000000" pitchFamily="2" charset="-78"/>
              </a:rPr>
              <a:t>پوست ترک خورده، یا خراشیده شده یا مبتلا به درماتیت </a:t>
            </a:r>
            <a:r>
              <a:rPr lang="fa-IR" dirty="0" smtClean="0">
                <a:cs typeface="B Nazanin" panose="00000400000000000000" pitchFamily="2" charset="-78"/>
              </a:rPr>
              <a:t>) است که </a:t>
            </a:r>
            <a:r>
              <a:rPr lang="fa-IR" dirty="0">
                <a:cs typeface="B Nazanin" panose="00000400000000000000" pitchFamily="2" charset="-78"/>
              </a:rPr>
              <a:t>میتواند </a:t>
            </a:r>
            <a:r>
              <a:rPr lang="en-US" dirty="0">
                <a:cs typeface="B Nazanin" panose="00000400000000000000" pitchFamily="2" charset="-78"/>
              </a:rPr>
              <a:t>HCP </a:t>
            </a:r>
            <a:r>
              <a:rPr lang="fa-IR" dirty="0" smtClean="0">
                <a:cs typeface="B Nazanin" panose="00000400000000000000" pitchFamily="2" charset="-78"/>
              </a:rPr>
              <a:t> را </a:t>
            </a:r>
            <a:r>
              <a:rPr lang="fa-IR" dirty="0">
                <a:cs typeface="B Nazanin" panose="00000400000000000000" pitchFamily="2" charset="-78"/>
              </a:rPr>
              <a:t>در معرض عفونت </a:t>
            </a:r>
            <a:r>
              <a:rPr lang="en-US" dirty="0">
                <a:cs typeface="B Nazanin" panose="00000400000000000000" pitchFamily="2" charset="-78"/>
              </a:rPr>
              <a:t>HIV ، HBV </a:t>
            </a:r>
            <a:r>
              <a:rPr lang="fa-IR" dirty="0">
                <a:cs typeface="B Nazanin" panose="00000400000000000000" pitchFamily="2" charset="-78"/>
              </a:rPr>
              <a:t>و یا </a:t>
            </a:r>
            <a:r>
              <a:rPr lang="en-US" dirty="0" smtClean="0">
                <a:cs typeface="B Nazanin" panose="00000400000000000000" pitchFamily="2" charset="-78"/>
              </a:rPr>
              <a:t> HCV </a:t>
            </a:r>
            <a:r>
              <a:rPr lang="fa-IR" dirty="0">
                <a:cs typeface="B Nazanin" panose="00000400000000000000" pitchFamily="2" charset="-78"/>
              </a:rPr>
              <a:t>قرار دهد.</a:t>
            </a:r>
          </a:p>
        </p:txBody>
      </p:sp>
      <p:sp>
        <p:nvSpPr>
          <p:cNvPr id="4" name="Rounded Rectangle 3"/>
          <p:cNvSpPr/>
          <p:nvPr/>
        </p:nvSpPr>
        <p:spPr>
          <a:xfrm>
            <a:off x="2122311" y="428978"/>
            <a:ext cx="7518399" cy="1196622"/>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rtl="1"/>
            <a:r>
              <a:rPr lang="fa-IR" sz="3200" b="1" dirty="0" smtClean="0">
                <a:cs typeface="B Nazanin" panose="00000400000000000000" pitchFamily="2" charset="-78"/>
              </a:rPr>
              <a:t>تعريف مواجهه</a:t>
            </a:r>
            <a:endParaRPr lang="fa-IR" sz="3200" b="1" dirty="0">
              <a:cs typeface="B Nazanin" panose="00000400000000000000" pitchFamily="2" charset="-78"/>
            </a:endParaRPr>
          </a:p>
        </p:txBody>
      </p:sp>
    </p:spTree>
    <p:extLst>
      <p:ext uri="{BB962C8B-B14F-4D97-AF65-F5344CB8AC3E}">
        <p14:creationId xmlns:p14="http://schemas.microsoft.com/office/powerpoint/2010/main" val="501304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a:cs typeface="B Nazanin" panose="00000400000000000000" pitchFamily="2" charset="-78"/>
              </a:rPr>
              <a:t>مايعات بالقوه </a:t>
            </a:r>
            <a:r>
              <a:rPr lang="fa-IR" b="1" dirty="0" smtClean="0">
                <a:cs typeface="B Nazanin" panose="00000400000000000000" pitchFamily="2" charset="-78"/>
              </a:rPr>
              <a:t>عفونت زا</a:t>
            </a:r>
            <a:r>
              <a:rPr lang="fa-IR" b="1" dirty="0">
                <a:cs typeface="B Nazanin" panose="00000400000000000000" pitchFamily="2" charset="-78"/>
              </a:rPr>
              <a:t>:</a:t>
            </a:r>
            <a:endParaRPr lang="fa-IR" dirty="0">
              <a:cs typeface="B Nazanin" panose="00000400000000000000" pitchFamily="2" charset="-78"/>
            </a:endParaRPr>
          </a:p>
        </p:txBody>
      </p:sp>
      <p:sp>
        <p:nvSpPr>
          <p:cNvPr id="3" name="Content Placeholder 2"/>
          <p:cNvSpPr>
            <a:spLocks noGrp="1"/>
          </p:cNvSpPr>
          <p:nvPr>
            <p:ph idx="1"/>
          </p:nvPr>
        </p:nvSpPr>
        <p:spPr>
          <a:xfrm>
            <a:off x="838200" y="1825624"/>
            <a:ext cx="10515600" cy="5032375"/>
          </a:xfrm>
        </p:spPr>
        <p:txBody>
          <a:bodyPr>
            <a:normAutofit/>
          </a:bodyPr>
          <a:lstStyle/>
          <a:p>
            <a:pPr marL="0" indent="0" algn="r" rtl="1">
              <a:buNone/>
            </a:pPr>
            <a:r>
              <a:rPr lang="fa-IR" dirty="0">
                <a:cs typeface="B Nazanin" panose="00000400000000000000" pitchFamily="2" charset="-78"/>
              </a:rPr>
              <a:t>خون مهمترین مایع بدن است که میتواند </a:t>
            </a:r>
            <a:r>
              <a:rPr lang="fa-IR" dirty="0" smtClean="0">
                <a:cs typeface="B Nazanin" panose="00000400000000000000" pitchFamily="2" charset="-78"/>
              </a:rPr>
              <a:t>عفونت زا </a:t>
            </a:r>
            <a:r>
              <a:rPr lang="fa-IR" dirty="0">
                <a:cs typeface="B Nazanin" panose="00000400000000000000" pitchFamily="2" charset="-78"/>
              </a:rPr>
              <a:t>باشد. مایعات زیر نیز بالقوه </a:t>
            </a:r>
            <a:r>
              <a:rPr lang="fa-IR" dirty="0" smtClean="0">
                <a:cs typeface="B Nazanin" panose="00000400000000000000" pitchFamily="2" charset="-78"/>
              </a:rPr>
              <a:t>عفونت زا </a:t>
            </a:r>
            <a:r>
              <a:rPr lang="fa-IR" dirty="0">
                <a:cs typeface="B Nazanin" panose="00000400000000000000" pitchFamily="2" charset="-78"/>
              </a:rPr>
              <a:t>محسوب میشوند: </a:t>
            </a:r>
            <a:r>
              <a:rPr lang="fa-IR" dirty="0" smtClean="0">
                <a:cs typeface="B Nazanin" panose="00000400000000000000" pitchFamily="2" charset="-78"/>
              </a:rPr>
              <a:t>مایع مغزی </a:t>
            </a:r>
            <a:r>
              <a:rPr lang="fa-IR" dirty="0">
                <a:cs typeface="B Nazanin" panose="00000400000000000000" pitchFamily="2" charset="-78"/>
              </a:rPr>
              <a:t>نخاعی، مایع سینوویال، مایع پلور، مایع صفاقی، مایع پریکارد و مایع آمنیوتیک. میزان خطر انتقال عفونت </a:t>
            </a:r>
            <a:r>
              <a:rPr lang="en-US" dirty="0">
                <a:cs typeface="B Nazanin" panose="00000400000000000000" pitchFamily="2" charset="-78"/>
              </a:rPr>
              <a:t>HIV ، </a:t>
            </a:r>
            <a:r>
              <a:rPr lang="en-US" dirty="0" smtClean="0">
                <a:cs typeface="B Nazanin" panose="00000400000000000000" pitchFamily="2" charset="-78"/>
              </a:rPr>
              <a:t>HBV </a:t>
            </a:r>
            <a:r>
              <a:rPr lang="fa-IR" dirty="0" smtClean="0">
                <a:cs typeface="B Nazanin" panose="00000400000000000000" pitchFamily="2" charset="-78"/>
              </a:rPr>
              <a:t>و </a:t>
            </a:r>
            <a:r>
              <a:rPr lang="en-US" dirty="0" smtClean="0">
                <a:cs typeface="B Nazanin" panose="00000400000000000000" pitchFamily="2" charset="-78"/>
              </a:rPr>
              <a:t>HCV </a:t>
            </a:r>
            <a:r>
              <a:rPr lang="fa-IR" dirty="0" smtClean="0">
                <a:cs typeface="B Nazanin" panose="00000400000000000000" pitchFamily="2" charset="-78"/>
              </a:rPr>
              <a:t>از این مایعات به طور دقیق مشخص نیست. </a:t>
            </a:r>
          </a:p>
          <a:p>
            <a:pPr marL="0" indent="0" algn="r" rtl="1">
              <a:buNone/>
            </a:pPr>
            <a:r>
              <a:rPr lang="fa-IR" dirty="0" smtClean="0">
                <a:cs typeface="B Nazanin" panose="00000400000000000000" pitchFamily="2" charset="-78"/>
              </a:rPr>
              <a:t>ادرار، بزاق، خلط، مدفوع، مواد استفراغی، ترشحات بینی، اشک و عرق، عفونت زا </a:t>
            </a:r>
            <a:r>
              <a:rPr lang="fa-IR" dirty="0">
                <a:cs typeface="B Nazanin" panose="00000400000000000000" pitchFamily="2" charset="-78"/>
              </a:rPr>
              <a:t>نیستند؛ مگر اینکه خون در آنها مشاهده شود.</a:t>
            </a:r>
          </a:p>
          <a:p>
            <a:pPr marL="0" indent="0" algn="r" rtl="1">
              <a:buNone/>
            </a:pPr>
            <a:r>
              <a:rPr lang="fa-IR" dirty="0">
                <a:cs typeface="B Nazanin" panose="00000400000000000000" pitchFamily="2" charset="-78"/>
              </a:rPr>
              <a:t>تماس مستقیم با مخاطات یا پوست آسیب دیده)مانند تماس بدون محافظ ( با ویروس تغلیظ شده در </a:t>
            </a:r>
            <a:r>
              <a:rPr lang="fa-IR" dirty="0" smtClean="0">
                <a:cs typeface="B Nazanin" panose="00000400000000000000" pitchFamily="2" charset="-78"/>
              </a:rPr>
              <a:t>آزمایشگاه تحقیقاتی </a:t>
            </a:r>
            <a:r>
              <a:rPr lang="fa-IR" dirty="0">
                <a:cs typeface="B Nazanin" panose="00000400000000000000" pitchFamily="2" charset="-78"/>
              </a:rPr>
              <a:t>یا تولیدی مواجهه محسوب شده، نیازمند ارزیابی بالینی </a:t>
            </a:r>
            <a:r>
              <a:rPr lang="fa-IR" dirty="0" smtClean="0">
                <a:cs typeface="B Nazanin" panose="00000400000000000000" pitchFamily="2" charset="-78"/>
              </a:rPr>
              <a:t>است. علاوه </a:t>
            </a:r>
            <a:r>
              <a:rPr lang="fa-IR" dirty="0">
                <a:cs typeface="B Nazanin" panose="00000400000000000000" pitchFamily="2" charset="-78"/>
              </a:rPr>
              <a:t>بر خون و مایعات آشکارا خونی، منی و ترشحات تناسلی نیز بالقوه آلوده در نظر گرفته میشوند. اما </a:t>
            </a:r>
            <a:r>
              <a:rPr lang="fa-IR" dirty="0" smtClean="0">
                <a:cs typeface="B Nazanin" panose="00000400000000000000" pitchFamily="2" charset="-78"/>
              </a:rPr>
              <a:t>در مواجهه های </a:t>
            </a:r>
            <a:r>
              <a:rPr lang="fa-IR" dirty="0">
                <a:cs typeface="B Nazanin" panose="00000400000000000000" pitchFamily="2" charset="-78"/>
              </a:rPr>
              <a:t>شغلی عملا نقشی ندارند.</a:t>
            </a:r>
          </a:p>
        </p:txBody>
      </p:sp>
    </p:spTree>
    <p:extLst>
      <p:ext uri="{BB962C8B-B14F-4D97-AF65-F5344CB8AC3E}">
        <p14:creationId xmlns:p14="http://schemas.microsoft.com/office/powerpoint/2010/main" val="3867874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088" y="1772357"/>
            <a:ext cx="10270067" cy="4086576"/>
          </a:xfrm>
        </p:spPr>
        <p:txBody>
          <a:bodyPr>
            <a:noAutofit/>
          </a:bodyPr>
          <a:lstStyle/>
          <a:p>
            <a:pPr algn="r" rtl="1"/>
            <a:r>
              <a:rPr lang="fa-IR" sz="3200" dirty="0">
                <a:cs typeface="B Nazanin" panose="00000400000000000000" pitchFamily="2" charset="-78"/>
              </a:rPr>
              <a:t>خطر عفونت </a:t>
            </a:r>
            <a:r>
              <a:rPr lang="en-US" sz="3200" dirty="0">
                <a:cs typeface="B Nazanin" panose="00000400000000000000" pitchFamily="2" charset="-78"/>
              </a:rPr>
              <a:t>HBV </a:t>
            </a:r>
            <a:r>
              <a:rPr lang="fa-IR" sz="3200" dirty="0">
                <a:cs typeface="B Nazanin" panose="00000400000000000000" pitchFamily="2" charset="-78"/>
              </a:rPr>
              <a:t>در اصل به میزان </a:t>
            </a:r>
            <a:r>
              <a:rPr lang="fa-IR" sz="3200" dirty="0" smtClean="0">
                <a:cs typeface="B Nazanin" panose="00000400000000000000" pitchFamily="2" charset="-78"/>
              </a:rPr>
              <a:t>تماس با </a:t>
            </a:r>
            <a:r>
              <a:rPr lang="fa-IR" sz="3200" dirty="0">
                <a:cs typeface="B Nazanin" panose="00000400000000000000" pitchFamily="2" charset="-78"/>
              </a:rPr>
              <a:t>خون و نیز وضعیت </a:t>
            </a:r>
            <a:r>
              <a:rPr lang="en-US" sz="3200" dirty="0" err="1">
                <a:cs typeface="B Nazanin" panose="00000400000000000000" pitchFamily="2" charset="-78"/>
              </a:rPr>
              <a:t>HBe</a:t>
            </a:r>
            <a:r>
              <a:rPr lang="en-US" sz="3200" dirty="0">
                <a:cs typeface="B Nazanin" panose="00000400000000000000" pitchFamily="2" charset="-78"/>
              </a:rPr>
              <a:t> Ag </a:t>
            </a:r>
            <a:r>
              <a:rPr lang="fa-IR" sz="3200" dirty="0">
                <a:cs typeface="B Nazanin" panose="00000400000000000000" pitchFamily="2" charset="-78"/>
              </a:rPr>
              <a:t>فرد منبع بستگی دارد. بر اساس مطالعات موجود در صورتیکه </a:t>
            </a:r>
            <a:r>
              <a:rPr lang="en-US" sz="3200" dirty="0">
                <a:cs typeface="B Nazanin" panose="00000400000000000000" pitchFamily="2" charset="-78"/>
              </a:rPr>
              <a:t>HBS Ag </a:t>
            </a:r>
            <a:r>
              <a:rPr lang="fa-IR" sz="3200" dirty="0">
                <a:cs typeface="B Nazanin" panose="00000400000000000000" pitchFamily="2" charset="-78"/>
              </a:rPr>
              <a:t>و </a:t>
            </a:r>
            <a:r>
              <a:rPr lang="en-US" sz="3200" dirty="0" err="1">
                <a:cs typeface="B Nazanin" panose="00000400000000000000" pitchFamily="2" charset="-78"/>
              </a:rPr>
              <a:t>HBe</a:t>
            </a:r>
            <a:r>
              <a:rPr lang="en-US" sz="3200" dirty="0">
                <a:cs typeface="B Nazanin" panose="00000400000000000000" pitchFamily="2" charset="-78"/>
              </a:rPr>
              <a:t> Ag </a:t>
            </a:r>
            <a:r>
              <a:rPr lang="fa-IR" sz="3200" dirty="0" smtClean="0">
                <a:cs typeface="B Nazanin" panose="00000400000000000000" pitchFamily="2" charset="-78"/>
              </a:rPr>
              <a:t>منبع هر </a:t>
            </a:r>
            <a:r>
              <a:rPr lang="fa-IR" sz="3200" dirty="0">
                <a:cs typeface="B Nazanin" panose="00000400000000000000" pitchFamily="2" charset="-78"/>
              </a:rPr>
              <a:t>دو مثبت باشد خطر ایجاد هپاتیت بالینی ۲۲ - ۳۱ ٪ و احتمال ایجاد تغییرات سرولوژیک، ۳۷ - ۶۲ ٪ برآورد شده است. </a:t>
            </a:r>
            <a:r>
              <a:rPr lang="fa-IR" sz="3200" dirty="0" smtClean="0">
                <a:cs typeface="B Nazanin" panose="00000400000000000000" pitchFamily="2" charset="-78"/>
              </a:rPr>
              <a:t>چنانچه</a:t>
            </a:r>
            <a:r>
              <a:rPr lang="fa-IR" sz="3200" dirty="0">
                <a:cs typeface="B Nazanin" panose="00000400000000000000" pitchFamily="2" charset="-78"/>
              </a:rPr>
              <a:t/>
            </a:r>
            <a:br>
              <a:rPr lang="fa-IR" sz="3200" dirty="0">
                <a:cs typeface="B Nazanin" panose="00000400000000000000" pitchFamily="2" charset="-78"/>
              </a:rPr>
            </a:br>
            <a:r>
              <a:rPr lang="en-US" sz="3200" dirty="0" err="1">
                <a:cs typeface="B Nazanin" panose="00000400000000000000" pitchFamily="2" charset="-78"/>
              </a:rPr>
              <a:t>HBe</a:t>
            </a:r>
            <a:r>
              <a:rPr lang="en-US" sz="3200" dirty="0">
                <a:cs typeface="B Nazanin" panose="00000400000000000000" pitchFamily="2" charset="-78"/>
              </a:rPr>
              <a:t> </a:t>
            </a:r>
            <a:r>
              <a:rPr lang="en-US" sz="3200" dirty="0" smtClean="0">
                <a:cs typeface="B Nazanin" panose="00000400000000000000" pitchFamily="2" charset="-78"/>
              </a:rPr>
              <a:t>Ag </a:t>
            </a:r>
            <a:r>
              <a:rPr lang="fa-IR" sz="3200" dirty="0">
                <a:cs typeface="B Nazanin" panose="00000400000000000000" pitchFamily="2" charset="-78"/>
              </a:rPr>
              <a:t>منفی و </a:t>
            </a:r>
            <a:r>
              <a:rPr lang="en-US" sz="3200" dirty="0">
                <a:cs typeface="B Nazanin" panose="00000400000000000000" pitchFamily="2" charset="-78"/>
              </a:rPr>
              <a:t>HBS Ag </a:t>
            </a:r>
            <a:r>
              <a:rPr lang="fa-IR" sz="3200" dirty="0">
                <a:cs typeface="B Nazanin" panose="00000400000000000000" pitchFamily="2" charset="-78"/>
              </a:rPr>
              <a:t>مثبت باشد، خطر ایجاد هپاتیت بالینی از سوزن آلوده، 6 - 1 % و خطر ایجاد شواهد </a:t>
            </a:r>
            <a:r>
              <a:rPr lang="fa-IR" sz="3200" dirty="0" smtClean="0">
                <a:cs typeface="B Nazanin" panose="00000400000000000000" pitchFamily="2" charset="-78"/>
              </a:rPr>
              <a:t>سرولوژیک عفونت </a:t>
            </a:r>
            <a:r>
              <a:rPr lang="en-US" sz="3200" dirty="0">
                <a:cs typeface="B Nazanin" panose="00000400000000000000" pitchFamily="2" charset="-78"/>
              </a:rPr>
              <a:t>HBV ، 37 - 23 % </a:t>
            </a:r>
            <a:r>
              <a:rPr lang="fa-IR" sz="3200" dirty="0">
                <a:cs typeface="B Nazanin" panose="00000400000000000000" pitchFamily="2" charset="-78"/>
              </a:rPr>
              <a:t>است. </a:t>
            </a:r>
            <a:r>
              <a:rPr lang="en-US" sz="3200" dirty="0">
                <a:cs typeface="B Nazanin" panose="00000400000000000000" pitchFamily="2" charset="-78"/>
              </a:rPr>
              <a:t>HBV </a:t>
            </a:r>
            <a:r>
              <a:rPr lang="fa-IR" sz="3200" dirty="0">
                <a:cs typeface="B Nazanin" panose="00000400000000000000" pitchFamily="2" charset="-78"/>
              </a:rPr>
              <a:t>در خون خشک شده در دمای اتاق روی سطوح محیط به مدت حداقل یک هفته </a:t>
            </a:r>
            <a:r>
              <a:rPr lang="fa-IR" sz="3200" dirty="0" smtClean="0">
                <a:cs typeface="B Nazanin" panose="00000400000000000000" pitchFamily="2" charset="-78"/>
              </a:rPr>
              <a:t>زنده باقی </a:t>
            </a:r>
            <a:r>
              <a:rPr lang="fa-IR" sz="3200" dirty="0">
                <a:cs typeface="B Nazanin" panose="00000400000000000000" pitchFamily="2" charset="-78"/>
              </a:rPr>
              <a:t>می </a:t>
            </a:r>
            <a:r>
              <a:rPr lang="fa-IR" sz="3200" dirty="0" smtClean="0">
                <a:cs typeface="B Nazanin" panose="00000400000000000000" pitchFamily="2" charset="-78"/>
              </a:rPr>
              <a:t>ماند.</a:t>
            </a:r>
            <a:endParaRPr lang="fa-IR" sz="3200" dirty="0">
              <a:cs typeface="B Nazanin" panose="00000400000000000000" pitchFamily="2" charset="-78"/>
            </a:endParaRPr>
          </a:p>
        </p:txBody>
      </p:sp>
      <p:sp>
        <p:nvSpPr>
          <p:cNvPr id="4" name="Rectangle 3"/>
          <p:cNvSpPr/>
          <p:nvPr/>
        </p:nvSpPr>
        <p:spPr>
          <a:xfrm>
            <a:off x="4357511" y="575733"/>
            <a:ext cx="2991556" cy="1072445"/>
          </a:xfrm>
          <a:prstGeom prst="rect">
            <a:avLst/>
          </a:prstGeom>
        </p:spPr>
        <p:style>
          <a:lnRef idx="1">
            <a:schemeClr val="accent5"/>
          </a:lnRef>
          <a:fillRef idx="2">
            <a:schemeClr val="accent5"/>
          </a:fillRef>
          <a:effectRef idx="1">
            <a:schemeClr val="accent5"/>
          </a:effectRef>
          <a:fontRef idx="minor">
            <a:schemeClr val="dk1"/>
          </a:fontRef>
        </p:style>
        <p:txBody>
          <a:bodyPr rtlCol="1" anchor="ctr"/>
          <a:lstStyle/>
          <a:p>
            <a:pPr algn="ctr"/>
            <a:r>
              <a:rPr lang="fa-IR" sz="2800" b="1" dirty="0" smtClean="0">
                <a:cs typeface="B Nazanin" panose="00000400000000000000" pitchFamily="2" charset="-78"/>
              </a:rPr>
              <a:t>خطر انتقال شغلی </a:t>
            </a:r>
            <a:endParaRPr lang="fa-IR" sz="2800" b="1" dirty="0">
              <a:cs typeface="B Nazanin" panose="00000400000000000000" pitchFamily="2" charset="-78"/>
            </a:endParaRPr>
          </a:p>
          <a:p>
            <a:pPr algn="ctr"/>
            <a:r>
              <a:rPr lang="en-US" sz="3200" b="1" dirty="0" smtClean="0">
                <a:cs typeface="+mj-cs"/>
              </a:rPr>
              <a:t>HBV</a:t>
            </a:r>
            <a:endParaRPr lang="fa-IR" sz="3200" dirty="0">
              <a:cs typeface="+mj-cs"/>
            </a:endParaRPr>
          </a:p>
        </p:txBody>
      </p:sp>
    </p:spTree>
    <p:extLst>
      <p:ext uri="{BB962C8B-B14F-4D97-AF65-F5344CB8AC3E}">
        <p14:creationId xmlns:p14="http://schemas.microsoft.com/office/powerpoint/2010/main" val="846606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46489"/>
            <a:ext cx="10515600" cy="4131733"/>
          </a:xfrm>
        </p:spPr>
        <p:txBody>
          <a:bodyPr>
            <a:normAutofit/>
          </a:bodyPr>
          <a:lstStyle/>
          <a:p>
            <a:pPr algn="r" rtl="1"/>
            <a:r>
              <a:rPr lang="fa-IR" sz="2800" dirty="0">
                <a:cs typeface="B Nazanin" panose="00000400000000000000" pitchFamily="2" charset="-78"/>
              </a:rPr>
              <a:t>احتمال انتقال هپاتیت </a:t>
            </a:r>
            <a:r>
              <a:rPr lang="en-US" sz="2800" dirty="0">
                <a:cs typeface="B Nazanin" panose="00000400000000000000" pitchFamily="2" charset="-78"/>
              </a:rPr>
              <a:t>C ، </a:t>
            </a:r>
            <a:r>
              <a:rPr lang="fa-IR" sz="2800" dirty="0">
                <a:cs typeface="B Nazanin" panose="00000400000000000000" pitchFamily="2" charset="-78"/>
              </a:rPr>
              <a:t>از طریق تماس شغلی با خون از هپاتیت </a:t>
            </a:r>
            <a:r>
              <a:rPr lang="en-US" sz="2800" dirty="0">
                <a:cs typeface="B Nazanin" panose="00000400000000000000" pitchFamily="2" charset="-78"/>
              </a:rPr>
              <a:t>B </a:t>
            </a:r>
            <a:r>
              <a:rPr lang="fa-IR" sz="2800" dirty="0">
                <a:cs typeface="B Nazanin" panose="00000400000000000000" pitchFamily="2" charset="-78"/>
              </a:rPr>
              <a:t>کمتر است. بطور متوسط در 8 / 1% ) محدوده 7 </a:t>
            </a:r>
            <a:r>
              <a:rPr lang="fa-IR" sz="2800" dirty="0" smtClean="0">
                <a:cs typeface="B Nazanin" panose="00000400000000000000" pitchFamily="2" charset="-78"/>
              </a:rPr>
              <a:t>– 0%  </a:t>
            </a:r>
            <a:r>
              <a:rPr lang="fa-IR" sz="2800" dirty="0">
                <a:cs typeface="B Nazanin" panose="00000400000000000000" pitchFamily="2" charset="-78"/>
              </a:rPr>
              <a:t>از موارد، بعد از مواجهه پوستی اتفاقی با منبع مبتلا به </a:t>
            </a:r>
            <a:r>
              <a:rPr lang="en-US" sz="2800" dirty="0">
                <a:cs typeface="B Nazanin" panose="00000400000000000000" pitchFamily="2" charset="-78"/>
              </a:rPr>
              <a:t>HCV ، </a:t>
            </a:r>
            <a:r>
              <a:rPr lang="fa-IR" sz="2800" dirty="0">
                <a:cs typeface="B Nazanin" panose="00000400000000000000" pitchFamily="2" charset="-78"/>
              </a:rPr>
              <a:t>تبدیل سرمی مشاهده می شود. انتقال به ندرت در اثر </a:t>
            </a:r>
            <a:r>
              <a:rPr lang="fa-IR" sz="2800" dirty="0" smtClean="0">
                <a:cs typeface="B Nazanin" panose="00000400000000000000" pitchFamily="2" charset="-78"/>
              </a:rPr>
              <a:t>مواجهه غشاهای </a:t>
            </a:r>
            <a:r>
              <a:rPr lang="fa-IR" sz="2800" dirty="0">
                <a:cs typeface="B Nazanin" panose="00000400000000000000" pitchFamily="2" charset="-78"/>
              </a:rPr>
              <a:t>مخاطی با خون صورت می گیرد و هیچ انتقالی در اثر تماس پوست سالم یا غیر سالم با خون در </a:t>
            </a:r>
            <a:r>
              <a:rPr lang="en-US" sz="2800" dirty="0">
                <a:cs typeface="B Nazanin" panose="00000400000000000000" pitchFamily="2" charset="-78"/>
              </a:rPr>
              <a:t>HCP </a:t>
            </a:r>
            <a:r>
              <a:rPr lang="fa-IR" sz="2800" dirty="0">
                <a:cs typeface="B Nazanin" panose="00000400000000000000" pitchFamily="2" charset="-78"/>
              </a:rPr>
              <a:t>به اثبات </a:t>
            </a:r>
            <a:r>
              <a:rPr lang="fa-IR" sz="2800" dirty="0" smtClean="0">
                <a:cs typeface="B Nazanin" panose="00000400000000000000" pitchFamily="2" charset="-78"/>
              </a:rPr>
              <a:t>نرسیده است</a:t>
            </a:r>
            <a:r>
              <a:rPr lang="fa-IR" sz="2800" dirty="0">
                <a:cs typeface="B Nazanin" panose="00000400000000000000" pitchFamily="2" charset="-78"/>
              </a:rPr>
              <a:t>.</a:t>
            </a:r>
            <a:br>
              <a:rPr lang="fa-IR" sz="2800" dirty="0">
                <a:cs typeface="B Nazanin" panose="00000400000000000000" pitchFamily="2" charset="-78"/>
              </a:rPr>
            </a:br>
            <a:r>
              <a:rPr lang="fa-IR" sz="2800" dirty="0">
                <a:cs typeface="B Nazanin" panose="00000400000000000000" pitchFamily="2" charset="-78"/>
              </a:rPr>
              <a:t>با وجود آنکه مشاهده شده </a:t>
            </a:r>
            <a:r>
              <a:rPr lang="en-US" sz="2800" dirty="0">
                <a:cs typeface="B Nazanin" panose="00000400000000000000" pitchFamily="2" charset="-78"/>
              </a:rPr>
              <a:t>HCV </a:t>
            </a:r>
            <a:r>
              <a:rPr lang="fa-IR" sz="2800" dirty="0">
                <a:cs typeface="B Nazanin" panose="00000400000000000000" pitchFamily="2" charset="-78"/>
              </a:rPr>
              <a:t>تا 16 ساعت در خون خشک باقی می ماند، داده های اپیدمیولوژیک حاکی از آن</a:t>
            </a:r>
            <a:br>
              <a:rPr lang="fa-IR" sz="2800" dirty="0">
                <a:cs typeface="B Nazanin" panose="00000400000000000000" pitchFamily="2" charset="-78"/>
              </a:rPr>
            </a:br>
            <a:r>
              <a:rPr lang="fa-IR" sz="2800" dirty="0">
                <a:cs typeface="B Nazanin" panose="00000400000000000000" pitchFamily="2" charset="-78"/>
              </a:rPr>
              <a:t>است که برخلاف </a:t>
            </a:r>
            <a:r>
              <a:rPr lang="en-US" sz="2800" dirty="0">
                <a:cs typeface="B Nazanin" panose="00000400000000000000" pitchFamily="2" charset="-78"/>
              </a:rPr>
              <a:t>HBV ، </a:t>
            </a:r>
            <a:r>
              <a:rPr lang="fa-IR" sz="2800" dirty="0">
                <a:cs typeface="B Nazanin" panose="00000400000000000000" pitchFamily="2" charset="-78"/>
              </a:rPr>
              <a:t>آلودگی محیطی با خون حاوی </a:t>
            </a:r>
            <a:r>
              <a:rPr lang="en-US" sz="2800" dirty="0">
                <a:cs typeface="B Nazanin" panose="00000400000000000000" pitchFamily="2" charset="-78"/>
              </a:rPr>
              <a:t>HCV </a:t>
            </a:r>
            <a:r>
              <a:rPr lang="fa-IR" sz="2800" dirty="0">
                <a:cs typeface="B Nazanin" panose="00000400000000000000" pitchFamily="2" charset="-78"/>
              </a:rPr>
              <a:t>خطر قابل توجهی برا ی انتقال این ویروس در محیط </a:t>
            </a:r>
            <a:r>
              <a:rPr lang="fa-IR" sz="2800" dirty="0" smtClean="0">
                <a:cs typeface="B Nazanin" panose="00000400000000000000" pitchFamily="2" charset="-78"/>
              </a:rPr>
              <a:t>های بهداشتی </a:t>
            </a:r>
            <a:r>
              <a:rPr lang="fa-IR" sz="2800" dirty="0">
                <a:cs typeface="B Nazanin" panose="00000400000000000000" pitchFamily="2" charset="-78"/>
              </a:rPr>
              <a:t>– درمانی بجز در مراکز همودیالیز محسوب نمی شود</a:t>
            </a:r>
            <a:r>
              <a:rPr lang="fa-IR" sz="2800" dirty="0" smtClean="0">
                <a:cs typeface="B Nazanin" panose="00000400000000000000" pitchFamily="2" charset="-78"/>
              </a:rPr>
              <a:t>.</a:t>
            </a:r>
            <a:r>
              <a:rPr lang="fa-IR" sz="2400" dirty="0" smtClean="0">
                <a:cs typeface="B Nazanin" panose="00000400000000000000" pitchFamily="2" charset="-78"/>
              </a:rPr>
              <a:t/>
            </a:r>
            <a:br>
              <a:rPr lang="fa-IR" sz="2400" dirty="0" smtClean="0">
                <a:cs typeface="B Nazanin" panose="00000400000000000000" pitchFamily="2" charset="-78"/>
              </a:rPr>
            </a:br>
            <a:endParaRPr lang="fa-IR" sz="2400" dirty="0">
              <a:cs typeface="B Nazanin" panose="00000400000000000000" pitchFamily="2" charset="-78"/>
            </a:endParaRPr>
          </a:p>
        </p:txBody>
      </p:sp>
      <p:sp>
        <p:nvSpPr>
          <p:cNvPr id="4" name="Rounded Rectangle 3"/>
          <p:cNvSpPr/>
          <p:nvPr/>
        </p:nvSpPr>
        <p:spPr>
          <a:xfrm>
            <a:off x="3149600" y="824089"/>
            <a:ext cx="4459111" cy="12756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3200" dirty="0" smtClean="0">
                <a:solidFill>
                  <a:schemeClr val="tx1"/>
                </a:solidFill>
                <a:cs typeface="B Nazanin" panose="00000400000000000000" pitchFamily="2" charset="-78"/>
              </a:rPr>
              <a:t>خطر انتقال شغلی</a:t>
            </a:r>
          </a:p>
          <a:p>
            <a:pPr algn="ctr"/>
            <a:r>
              <a:rPr lang="en-US" sz="3200" dirty="0" smtClean="0">
                <a:solidFill>
                  <a:schemeClr val="tx1"/>
                </a:solidFill>
                <a:cs typeface="B Nazanin" panose="00000400000000000000" pitchFamily="2" charset="-78"/>
              </a:rPr>
              <a:t>HCV</a:t>
            </a:r>
            <a:endParaRPr lang="fa-IR" sz="3200" dirty="0">
              <a:solidFill>
                <a:schemeClr val="tx1"/>
              </a:solidFill>
              <a:cs typeface="B Nazanin" panose="00000400000000000000" pitchFamily="2" charset="-78"/>
            </a:endParaRPr>
          </a:p>
        </p:txBody>
      </p:sp>
    </p:spTree>
    <p:extLst>
      <p:ext uri="{BB962C8B-B14F-4D97-AF65-F5344CB8AC3E}">
        <p14:creationId xmlns:p14="http://schemas.microsoft.com/office/powerpoint/2010/main" val="1509264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78" y="1903590"/>
            <a:ext cx="11263489" cy="4876799"/>
          </a:xfrm>
        </p:spPr>
        <p:txBody>
          <a:bodyPr>
            <a:noAutofit/>
          </a:bodyPr>
          <a:lstStyle/>
          <a:p>
            <a:pPr algn="r" rtl="1"/>
            <a:r>
              <a:rPr lang="fa-IR" sz="3200" dirty="0">
                <a:cs typeface="B Nazanin" panose="00000400000000000000" pitchFamily="2" charset="-78"/>
              </a:rPr>
              <a:t>خطرات انتقال شغلی </a:t>
            </a:r>
            <a:r>
              <a:rPr lang="en-US" sz="3200" dirty="0">
                <a:cs typeface="B Nazanin" panose="00000400000000000000" pitchFamily="2" charset="-78"/>
              </a:rPr>
              <a:t>HIV </a:t>
            </a:r>
            <a:r>
              <a:rPr lang="fa-IR" sz="3200" dirty="0">
                <a:cs typeface="B Nazanin" panose="00000400000000000000" pitchFamily="2" charset="-78"/>
              </a:rPr>
              <a:t>با توجه به نوع و شدت مواجهه متغیر است. </a:t>
            </a:r>
            <a:r>
              <a:rPr lang="fa-IR" sz="3200" dirty="0" smtClean="0">
                <a:cs typeface="B Nazanin" panose="00000400000000000000" pitchFamily="2" charset="-78"/>
              </a:rPr>
              <a:t>خطر </a:t>
            </a:r>
            <a:r>
              <a:rPr lang="fa-IR" sz="3200" dirty="0">
                <a:cs typeface="B Nazanin" panose="00000400000000000000" pitchFamily="2" charset="-78"/>
              </a:rPr>
              <a:t>متوسط برای انتقال</a:t>
            </a:r>
            <a:br>
              <a:rPr lang="fa-IR" sz="3200" dirty="0">
                <a:cs typeface="B Nazanin" panose="00000400000000000000" pitchFamily="2" charset="-78"/>
              </a:rPr>
            </a:br>
            <a:r>
              <a:rPr lang="en-US" sz="3200" dirty="0" smtClean="0">
                <a:cs typeface="B Nazanin" panose="00000400000000000000" pitchFamily="2" charset="-78"/>
              </a:rPr>
              <a:t>HIV </a:t>
            </a:r>
            <a:r>
              <a:rPr lang="fa-IR" sz="3200" dirty="0">
                <a:cs typeface="B Nazanin" panose="00000400000000000000" pitchFamily="2" charset="-78"/>
              </a:rPr>
              <a:t>به </a:t>
            </a:r>
            <a:r>
              <a:rPr lang="en-US" sz="3200" dirty="0" smtClean="0">
                <a:cs typeface="B Nazanin" panose="00000400000000000000" pitchFamily="2" charset="-78"/>
              </a:rPr>
              <a:t> HCP </a:t>
            </a:r>
            <a:r>
              <a:rPr lang="fa-IR" sz="3200" dirty="0">
                <a:cs typeface="B Nazanin" panose="00000400000000000000" pitchFamily="2" charset="-78"/>
              </a:rPr>
              <a:t>بعد از مواجهه پوستی با خون آلوده به </a:t>
            </a:r>
            <a:r>
              <a:rPr lang="en-US" sz="3200" dirty="0">
                <a:cs typeface="B Nazanin" panose="00000400000000000000" pitchFamily="2" charset="-78"/>
              </a:rPr>
              <a:t>HIV ، </a:t>
            </a:r>
            <a:r>
              <a:rPr lang="fa-IR" sz="3200" dirty="0">
                <a:cs typeface="B Nazanin" panose="00000400000000000000" pitchFamily="2" charset="-78"/>
              </a:rPr>
              <a:t>حدود 3 / 0 </a:t>
            </a:r>
            <a:r>
              <a:rPr lang="fa-IR" sz="3200" dirty="0" smtClean="0">
                <a:cs typeface="B Nazanin" panose="00000400000000000000" pitchFamily="2" charset="-78"/>
              </a:rPr>
              <a:t>و بعد </a:t>
            </a:r>
            <a:r>
              <a:rPr lang="fa-IR" sz="3200" dirty="0">
                <a:cs typeface="B Nazanin" panose="00000400000000000000" pitchFamily="2" charset="-78"/>
              </a:rPr>
              <a:t>از مواجهه غشای مخاطی</a:t>
            </a:r>
            <a:br>
              <a:rPr lang="fa-IR" sz="3200" dirty="0">
                <a:cs typeface="B Nazanin" panose="00000400000000000000" pitchFamily="2" charset="-78"/>
              </a:rPr>
            </a:br>
            <a:r>
              <a:rPr lang="fa-IR" sz="3200" dirty="0">
                <a:cs typeface="B Nazanin" panose="00000400000000000000" pitchFamily="2" charset="-78"/>
              </a:rPr>
              <a:t>حدود 09 / 0 </a:t>
            </a:r>
            <a:r>
              <a:rPr lang="fa-IR" sz="3200" dirty="0" smtClean="0">
                <a:cs typeface="B Nazanin" panose="00000400000000000000" pitchFamily="2" charset="-78"/>
              </a:rPr>
              <a:t>برآورد </a:t>
            </a:r>
            <a:r>
              <a:rPr lang="fa-IR" sz="3200" dirty="0">
                <a:cs typeface="B Nazanin" panose="00000400000000000000" pitchFamily="2" charset="-78"/>
              </a:rPr>
              <a:t>شده </a:t>
            </a:r>
            <a:r>
              <a:rPr lang="fa-IR" sz="3200" dirty="0" smtClean="0">
                <a:cs typeface="B Nazanin" panose="00000400000000000000" pitchFamily="2" charset="-78"/>
              </a:rPr>
              <a:t>است.</a:t>
            </a:r>
            <a:br>
              <a:rPr lang="fa-IR" sz="3200" dirty="0" smtClean="0">
                <a:cs typeface="B Nazanin" panose="00000400000000000000" pitchFamily="2" charset="-78"/>
              </a:rPr>
            </a:br>
            <a:r>
              <a:rPr lang="fa-IR" sz="3200" dirty="0" smtClean="0">
                <a:cs typeface="B Nazanin" panose="00000400000000000000" pitchFamily="2" charset="-78"/>
              </a:rPr>
              <a:t> </a:t>
            </a:r>
            <a:r>
              <a:rPr lang="fa-IR" sz="3200" dirty="0">
                <a:cs typeface="B Nazanin" panose="00000400000000000000" pitchFamily="2" charset="-78"/>
              </a:rPr>
              <a:t>با آن که انتقال </a:t>
            </a:r>
            <a:r>
              <a:rPr lang="en-US" sz="3200" dirty="0" smtClean="0">
                <a:cs typeface="B Nazanin" panose="00000400000000000000" pitchFamily="2" charset="-78"/>
              </a:rPr>
              <a:t> HIV </a:t>
            </a:r>
            <a:r>
              <a:rPr lang="fa-IR" sz="3200" dirty="0">
                <a:cs typeface="B Nazanin" panose="00000400000000000000" pitchFamily="2" charset="-78"/>
              </a:rPr>
              <a:t>بعد از مواجهه پوست ناسالم اثبات شده است</a:t>
            </a:r>
            <a:r>
              <a:rPr lang="fa-IR" sz="3200" dirty="0" smtClean="0">
                <a:cs typeface="B Nazanin" panose="00000400000000000000" pitchFamily="2" charset="-78"/>
              </a:rPr>
              <a:t>،</a:t>
            </a:r>
            <a:r>
              <a:rPr lang="fa-IR" sz="3200" dirty="0">
                <a:cs typeface="B Nazanin" panose="00000400000000000000" pitchFamily="2" charset="-78"/>
              </a:rPr>
              <a:t> خطر متوسّط انتقال از این راه به طور دقیق نشان داده نشده است اما این رقم کمتر از خطر مواجهه ی غشاهای مخاطی بر </a:t>
            </a:r>
            <a:r>
              <a:rPr lang="fa-IR" sz="3200" dirty="0" smtClean="0">
                <a:cs typeface="B Nazanin" panose="00000400000000000000" pitchFamily="2" charset="-78"/>
              </a:rPr>
              <a:t>آورد می </a:t>
            </a:r>
            <a:r>
              <a:rPr lang="fa-IR" sz="3200" dirty="0">
                <a:cs typeface="B Nazanin" panose="00000400000000000000" pitchFamily="2" charset="-78"/>
              </a:rPr>
              <a:t>شود . خطر انتقال بعد از مواجهه با مایعات و بافتها بجز خون آلوده به </a:t>
            </a:r>
            <a:r>
              <a:rPr lang="en-US" sz="3200" dirty="0">
                <a:cs typeface="B Nazanin" panose="00000400000000000000" pitchFamily="2" charset="-78"/>
              </a:rPr>
              <a:t>HIV </a:t>
            </a:r>
            <a:r>
              <a:rPr lang="fa-IR" sz="3200" dirty="0">
                <a:cs typeface="B Nazanin" panose="00000400000000000000" pitchFamily="2" charset="-78"/>
              </a:rPr>
              <a:t>اندازهگیری نشده است؛ ولی احتمالا </a:t>
            </a:r>
            <a:r>
              <a:rPr lang="fa-IR" sz="3200" dirty="0" smtClean="0">
                <a:cs typeface="B Nazanin" panose="00000400000000000000" pitchFamily="2" charset="-78"/>
              </a:rPr>
              <a:t>بسیار کمتر </a:t>
            </a:r>
            <a:r>
              <a:rPr lang="fa-IR" sz="3200" dirty="0">
                <a:cs typeface="B Nazanin" panose="00000400000000000000" pitchFamily="2" charset="-78"/>
              </a:rPr>
              <a:t>از خون آلوده است</a:t>
            </a:r>
            <a:r>
              <a:rPr lang="fa-IR" sz="3200" dirty="0" smtClean="0">
                <a:cs typeface="B Nazanin" panose="00000400000000000000" pitchFamily="2" charset="-78"/>
              </a:rPr>
              <a:t>.</a:t>
            </a:r>
            <a:endParaRPr lang="fa-IR" sz="3200" dirty="0">
              <a:cs typeface="B Nazanin" panose="00000400000000000000" pitchFamily="2" charset="-78"/>
            </a:endParaRPr>
          </a:p>
        </p:txBody>
      </p:sp>
      <p:sp>
        <p:nvSpPr>
          <p:cNvPr id="4" name="Rectangle 3"/>
          <p:cNvSpPr/>
          <p:nvPr/>
        </p:nvSpPr>
        <p:spPr>
          <a:xfrm>
            <a:off x="3464101" y="328083"/>
            <a:ext cx="4933244" cy="13659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dirty="0" smtClean="0">
                <a:solidFill>
                  <a:schemeClr val="tx1"/>
                </a:solidFill>
                <a:cs typeface="B Nazanin" panose="00000400000000000000" pitchFamily="2" charset="-78"/>
              </a:rPr>
              <a:t>خطر انتقال شغلی </a:t>
            </a:r>
          </a:p>
          <a:p>
            <a:pPr algn="ctr"/>
            <a:r>
              <a:rPr lang="en-US" sz="2400" dirty="0" smtClean="0">
                <a:solidFill>
                  <a:schemeClr val="tx1"/>
                </a:solidFill>
                <a:cs typeface="B Nazanin" panose="00000400000000000000" pitchFamily="2" charset="-78"/>
              </a:rPr>
              <a:t>HIV</a:t>
            </a:r>
            <a:endParaRPr lang="fa-IR" sz="2400" dirty="0" smtClean="0">
              <a:solidFill>
                <a:schemeClr val="tx1"/>
              </a:solidFill>
              <a:cs typeface="B Nazanin" panose="00000400000000000000" pitchFamily="2" charset="-78"/>
            </a:endParaRPr>
          </a:p>
        </p:txBody>
      </p:sp>
    </p:spTree>
    <p:extLst>
      <p:ext uri="{BB962C8B-B14F-4D97-AF65-F5344CB8AC3E}">
        <p14:creationId xmlns:p14="http://schemas.microsoft.com/office/powerpoint/2010/main" val="4291470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r" rtl="1">
              <a:buNone/>
            </a:pPr>
            <a:r>
              <a:rPr lang="fa-IR" sz="3600" dirty="0">
                <a:cs typeface="B Nazanin" panose="00000400000000000000" pitchFamily="2" charset="-78"/>
              </a:rPr>
              <a:t> عوامل متعددی میتواند میزان خطر </a:t>
            </a:r>
            <a:r>
              <a:rPr lang="en-US" sz="3600" dirty="0">
                <a:cs typeface="B Nazanin" panose="00000400000000000000" pitchFamily="2" charset="-78"/>
              </a:rPr>
              <a:t>HIV </a:t>
            </a:r>
            <a:r>
              <a:rPr lang="fa-IR" sz="3600" dirty="0">
                <a:cs typeface="B Nazanin" panose="00000400000000000000" pitchFamily="2" charset="-78"/>
              </a:rPr>
              <a:t>بعد </a:t>
            </a:r>
            <a:r>
              <a:rPr lang="fa-IR" sz="3600" dirty="0" smtClean="0">
                <a:cs typeface="B Nazanin" panose="00000400000000000000" pitchFamily="2" charset="-78"/>
              </a:rPr>
              <a:t>از مواجهه </a:t>
            </a:r>
            <a:r>
              <a:rPr lang="fa-IR" sz="3600" dirty="0">
                <a:cs typeface="B Nazanin" panose="00000400000000000000" pitchFamily="2" charset="-78"/>
              </a:rPr>
              <a:t>شغلی را افزایش دهد:</a:t>
            </a:r>
            <a:br>
              <a:rPr lang="fa-IR" sz="3600" dirty="0">
                <a:cs typeface="B Nazanin" panose="00000400000000000000" pitchFamily="2" charset="-78"/>
              </a:rPr>
            </a:br>
            <a:r>
              <a:rPr lang="fa-IR" sz="3600" dirty="0" smtClean="0">
                <a:cs typeface="B Nazanin" panose="00000400000000000000" pitchFamily="2" charset="-78"/>
              </a:rPr>
              <a:t>*وجود </a:t>
            </a:r>
            <a:r>
              <a:rPr lang="fa-IR" sz="3600" dirty="0">
                <a:cs typeface="B Nazanin" panose="00000400000000000000" pitchFamily="2" charset="-78"/>
              </a:rPr>
              <a:t>خون واضح بر روی </a:t>
            </a:r>
            <a:r>
              <a:rPr lang="fa-IR" sz="3600" dirty="0" smtClean="0">
                <a:cs typeface="B Nazanin" panose="00000400000000000000" pitchFamily="2" charset="-78"/>
              </a:rPr>
              <a:t>وسایل؛</a:t>
            </a:r>
            <a:br>
              <a:rPr lang="fa-IR" sz="3600" dirty="0" smtClean="0">
                <a:cs typeface="B Nazanin" panose="00000400000000000000" pitchFamily="2" charset="-78"/>
              </a:rPr>
            </a:br>
            <a:r>
              <a:rPr lang="fa-IR" sz="3600" dirty="0" smtClean="0">
                <a:cs typeface="B Nazanin" panose="00000400000000000000" pitchFamily="2" charset="-78"/>
              </a:rPr>
              <a:t>*فرو </a:t>
            </a:r>
            <a:r>
              <a:rPr lang="fa-IR" sz="3600" dirty="0">
                <a:cs typeface="B Nazanin" panose="00000400000000000000" pitchFamily="2" charset="-78"/>
              </a:rPr>
              <a:t>رفتن مستقیم سوزن در شریان یا ورید</a:t>
            </a:r>
            <a:r>
              <a:rPr lang="fa-IR" sz="3600" dirty="0" smtClean="0">
                <a:cs typeface="B Nazanin" panose="00000400000000000000" pitchFamily="2" charset="-78"/>
              </a:rPr>
              <a:t>؛</a:t>
            </a:r>
          </a:p>
          <a:p>
            <a:pPr marL="0" indent="0" algn="r" rtl="1">
              <a:buNone/>
            </a:pPr>
            <a:r>
              <a:rPr lang="fa-IR" sz="3600" dirty="0" smtClean="0">
                <a:cs typeface="B Nazanin" panose="00000400000000000000" pitchFamily="2" charset="-78"/>
              </a:rPr>
              <a:t>*جراحت </a:t>
            </a:r>
            <a:r>
              <a:rPr lang="fa-IR" sz="3600" dirty="0">
                <a:cs typeface="B Nazanin" panose="00000400000000000000" pitchFamily="2" charset="-78"/>
              </a:rPr>
              <a:t>عمیق؛</a:t>
            </a:r>
            <a:br>
              <a:rPr lang="fa-IR" sz="3600" dirty="0">
                <a:cs typeface="B Nazanin" panose="00000400000000000000" pitchFamily="2" charset="-78"/>
              </a:rPr>
            </a:br>
            <a:r>
              <a:rPr lang="fa-IR" sz="3600" dirty="0" smtClean="0">
                <a:cs typeface="B Nazanin" panose="00000400000000000000" pitchFamily="2" charset="-78"/>
              </a:rPr>
              <a:t>*بیماری </a:t>
            </a:r>
            <a:r>
              <a:rPr lang="fa-IR" sz="3600" dirty="0">
                <a:cs typeface="B Nazanin" panose="00000400000000000000" pitchFamily="2" charset="-78"/>
              </a:rPr>
              <a:t>پیشرفته یا با بار ویروسی بالا در فرد منبع؛</a:t>
            </a:r>
            <a:br>
              <a:rPr lang="fa-IR" sz="3600" dirty="0">
                <a:cs typeface="B Nazanin" panose="00000400000000000000" pitchFamily="2" charset="-78"/>
              </a:rPr>
            </a:br>
            <a:r>
              <a:rPr lang="fa-IR" sz="3600" dirty="0" smtClean="0">
                <a:cs typeface="B Nazanin" panose="00000400000000000000" pitchFamily="2" charset="-78"/>
              </a:rPr>
              <a:t>*فرو </a:t>
            </a:r>
            <a:r>
              <a:rPr lang="fa-IR" sz="3600" dirty="0">
                <a:cs typeface="B Nazanin" panose="00000400000000000000" pitchFamily="2" charset="-78"/>
              </a:rPr>
              <a:t>رفتن سوزنهای توخالی </a:t>
            </a:r>
            <a:r>
              <a:rPr lang="fa-IR" sz="3600" dirty="0" smtClean="0">
                <a:cs typeface="B Nazanin" panose="00000400000000000000" pitchFamily="2" charset="-78"/>
              </a:rPr>
              <a:t>سوزن </a:t>
            </a:r>
            <a:r>
              <a:rPr lang="fa-IR" sz="3600" dirty="0">
                <a:cs typeface="B Nazanin" panose="00000400000000000000" pitchFamily="2" charset="-78"/>
              </a:rPr>
              <a:t>تزریق، آنژیوکت و ...( در مقایسه با سوزنهای تو پر )سوزن بخیه، ...</a:t>
            </a:r>
          </a:p>
        </p:txBody>
      </p:sp>
    </p:spTree>
    <p:extLst>
      <p:ext uri="{BB962C8B-B14F-4D97-AF65-F5344CB8AC3E}">
        <p14:creationId xmlns:p14="http://schemas.microsoft.com/office/powerpoint/2010/main" val="3632264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b="1" dirty="0"/>
              <a:t>محافظت نخستين اقدام پيشگيري است</a:t>
            </a:r>
            <a:endParaRPr lang="fa-IR" sz="3200" dirty="0"/>
          </a:p>
        </p:txBody>
      </p:sp>
      <p:sp>
        <p:nvSpPr>
          <p:cNvPr id="3" name="Content Placeholder 2"/>
          <p:cNvSpPr>
            <a:spLocks noGrp="1"/>
          </p:cNvSpPr>
          <p:nvPr>
            <p:ph idx="1"/>
          </p:nvPr>
        </p:nvSpPr>
        <p:spPr/>
        <p:txBody>
          <a:bodyPr>
            <a:normAutofit fontScale="77500" lnSpcReduction="20000"/>
          </a:bodyPr>
          <a:lstStyle/>
          <a:p>
            <a:pPr algn="r" rtl="1">
              <a:buFont typeface="Wingdings" panose="05000000000000000000" pitchFamily="2" charset="2"/>
              <a:buChar char="ü"/>
            </a:pPr>
            <a:r>
              <a:rPr lang="fa-IR" dirty="0" smtClean="0">
                <a:cs typeface="B Nazanin" panose="00000400000000000000" pitchFamily="2" charset="-78"/>
              </a:rPr>
              <a:t>دستها </a:t>
            </a:r>
            <a:r>
              <a:rPr lang="fa-IR" dirty="0">
                <a:cs typeface="B Nazanin" panose="00000400000000000000" pitchFamily="2" charset="-78"/>
              </a:rPr>
              <a:t>را به طور کامل قبل و بعد از مراقبت بیمار با آب و صابون بشویند .</a:t>
            </a:r>
          </a:p>
          <a:p>
            <a:pPr algn="r" rtl="1">
              <a:buFont typeface="Wingdings" panose="05000000000000000000" pitchFamily="2" charset="2"/>
              <a:buChar char="ü"/>
            </a:pPr>
            <a:r>
              <a:rPr lang="fa-IR" dirty="0" smtClean="0">
                <a:cs typeface="B Nazanin" panose="00000400000000000000" pitchFamily="2" charset="-78"/>
              </a:rPr>
              <a:t>از </a:t>
            </a:r>
            <a:r>
              <a:rPr lang="fa-IR" dirty="0">
                <a:cs typeface="B Nazanin" panose="00000400000000000000" pitchFamily="2" charset="-78"/>
              </a:rPr>
              <a:t>وسایل حفاظت فردی مناسب با وضعیت مراقبت بیمار استفاده </a:t>
            </a:r>
            <a:r>
              <a:rPr lang="fa-IR" dirty="0" smtClean="0">
                <a:cs typeface="B Nazanin" panose="00000400000000000000" pitchFamily="2" charset="-78"/>
              </a:rPr>
              <a:t>نمایند.( استفاده </a:t>
            </a:r>
            <a:r>
              <a:rPr lang="fa-IR" dirty="0">
                <a:cs typeface="B Nazanin" panose="00000400000000000000" pitchFamily="2" charset="-78"/>
              </a:rPr>
              <a:t>از دستکش، گان، عینک محافظ و</a:t>
            </a:r>
          </a:p>
          <a:p>
            <a:pPr marL="0" indent="0" algn="r" rtl="1">
              <a:buNone/>
            </a:pPr>
            <a:r>
              <a:rPr lang="fa-IR" dirty="0">
                <a:cs typeface="B Nazanin" panose="00000400000000000000" pitchFamily="2" charset="-78"/>
              </a:rPr>
              <a:t>ماسک برای مواردی که خطر پاشیدن خون و ترشحات وجود </a:t>
            </a:r>
            <a:r>
              <a:rPr lang="fa-IR" dirty="0" smtClean="0">
                <a:cs typeface="B Nazanin" panose="00000400000000000000" pitchFamily="2" charset="-78"/>
              </a:rPr>
              <a:t>دارد)</a:t>
            </a:r>
            <a:endParaRPr lang="fa-IR" dirty="0">
              <a:cs typeface="B Nazanin" panose="00000400000000000000" pitchFamily="2" charset="-78"/>
            </a:endParaRPr>
          </a:p>
          <a:p>
            <a:pPr algn="r" rtl="1">
              <a:buFont typeface="Wingdings" panose="05000000000000000000" pitchFamily="2" charset="2"/>
              <a:buChar char="ü"/>
            </a:pPr>
            <a:r>
              <a:rPr lang="fa-IR" dirty="0" smtClean="0">
                <a:cs typeface="B Nazanin" panose="00000400000000000000" pitchFamily="2" charset="-78"/>
              </a:rPr>
              <a:t> </a:t>
            </a:r>
            <a:r>
              <a:rPr lang="fa-IR" dirty="0">
                <a:cs typeface="B Nazanin" panose="00000400000000000000" pitchFamily="2" charset="-78"/>
              </a:rPr>
              <a:t>در زمان </a:t>
            </a:r>
            <a:r>
              <a:rPr lang="fa-IR" dirty="0" smtClean="0">
                <a:cs typeface="B Nazanin" panose="00000400000000000000" pitchFamily="2" charset="-78"/>
              </a:rPr>
              <a:t>رگ </a:t>
            </a:r>
            <a:r>
              <a:rPr lang="fa-IR" dirty="0">
                <a:cs typeface="B Nazanin" panose="00000400000000000000" pitchFamily="2" charset="-78"/>
              </a:rPr>
              <a:t>گیری شامل شریانی یا وریدی باید دستکش بپوشند.</a:t>
            </a:r>
          </a:p>
          <a:p>
            <a:pPr marL="0" indent="0" algn="r" rtl="1">
              <a:buNone/>
            </a:pPr>
            <a:r>
              <a:rPr lang="fa-IR" dirty="0" smtClean="0">
                <a:cs typeface="B Nazanin" panose="00000400000000000000" pitchFamily="2" charset="-78"/>
              </a:rPr>
              <a:t>در </a:t>
            </a:r>
            <a:r>
              <a:rPr lang="fa-IR" dirty="0">
                <a:cs typeface="B Nazanin" panose="00000400000000000000" pitchFamily="2" charset="-78"/>
              </a:rPr>
              <a:t>هنگام کارکردن با وسایل تیز به موارد زیر توجه کنند </a:t>
            </a:r>
            <a:r>
              <a:rPr lang="fa-IR" dirty="0" smtClean="0">
                <a:cs typeface="B Nazanin" panose="00000400000000000000" pitchFamily="2" charset="-78"/>
              </a:rPr>
              <a:t>:</a:t>
            </a:r>
          </a:p>
          <a:p>
            <a:pPr algn="r" rtl="1"/>
            <a:r>
              <a:rPr lang="fa-IR" dirty="0" smtClean="0">
                <a:cs typeface="B Nazanin" panose="00000400000000000000" pitchFamily="2" charset="-78"/>
              </a:rPr>
              <a:t> فراهم کردن فضای امن با دسترسی راحت به ظرف مخصوص دور انداختن وسایل تیز (مراجعه به دستورالعمل</a:t>
            </a:r>
          </a:p>
          <a:p>
            <a:pPr marL="0" indent="0" algn="r" rtl="1">
              <a:buNone/>
            </a:pPr>
            <a:r>
              <a:rPr lang="fa-IR" dirty="0" smtClean="0">
                <a:cs typeface="B Nazanin" panose="00000400000000000000" pitchFamily="2" charset="-78"/>
              </a:rPr>
              <a:t> کنترل </a:t>
            </a:r>
            <a:r>
              <a:rPr lang="fa-IR" dirty="0">
                <a:cs typeface="B Nazanin" panose="00000400000000000000" pitchFamily="2" charset="-78"/>
              </a:rPr>
              <a:t>عفونت و دستورالعمل احتیاطات </a:t>
            </a:r>
            <a:r>
              <a:rPr lang="fa-IR" dirty="0" smtClean="0">
                <a:cs typeface="B Nazanin" panose="00000400000000000000" pitchFamily="2" charset="-78"/>
              </a:rPr>
              <a:t>استاندارد)</a:t>
            </a:r>
            <a:endParaRPr lang="fa-IR" dirty="0">
              <a:cs typeface="B Nazanin" panose="00000400000000000000" pitchFamily="2" charset="-78"/>
            </a:endParaRPr>
          </a:p>
          <a:p>
            <a:pPr algn="r" rtl="1"/>
            <a:r>
              <a:rPr lang="fa-IR" dirty="0" smtClean="0">
                <a:cs typeface="B Nazanin" panose="00000400000000000000" pitchFamily="2" charset="-78"/>
              </a:rPr>
              <a:t>دور </a:t>
            </a:r>
            <a:r>
              <a:rPr lang="fa-IR" dirty="0">
                <a:cs typeface="B Nazanin" panose="00000400000000000000" pitchFamily="2" charset="-78"/>
              </a:rPr>
              <a:t>ا نداختن وسایل نوک تیز استفاده شده در </a:t>
            </a:r>
            <a:r>
              <a:rPr lang="en-US" dirty="0" smtClean="0">
                <a:cs typeface="B Nazanin" panose="00000400000000000000" pitchFamily="2" charset="-78"/>
              </a:rPr>
              <a:t>Safety </a:t>
            </a:r>
            <a:r>
              <a:rPr lang="en-US" dirty="0">
                <a:cs typeface="B Nazanin" panose="00000400000000000000" pitchFamily="2" charset="-78"/>
              </a:rPr>
              <a:t>Box</a:t>
            </a:r>
          </a:p>
          <a:p>
            <a:pPr algn="r" rtl="1"/>
            <a:r>
              <a:rPr lang="fa-IR" dirty="0" smtClean="0">
                <a:cs typeface="B Nazanin" panose="00000400000000000000" pitchFamily="2" charset="-78"/>
              </a:rPr>
              <a:t>عدم </a:t>
            </a:r>
            <a:r>
              <a:rPr lang="fa-IR" dirty="0">
                <a:cs typeface="B Nazanin" panose="00000400000000000000" pitchFamily="2" charset="-78"/>
              </a:rPr>
              <a:t>سرپوش گذاری مجدد سوزنها</a:t>
            </a:r>
          </a:p>
          <a:p>
            <a:pPr algn="r" rtl="1"/>
            <a:r>
              <a:rPr lang="fa-IR" dirty="0" smtClean="0">
                <a:cs typeface="B Nazanin" panose="00000400000000000000" pitchFamily="2" charset="-78"/>
              </a:rPr>
              <a:t>استفاده </a:t>
            </a:r>
            <a:r>
              <a:rPr lang="fa-IR" dirty="0">
                <a:cs typeface="B Nazanin" panose="00000400000000000000" pitchFamily="2" charset="-78"/>
              </a:rPr>
              <a:t>از وسایل ایمنی مناسب</a:t>
            </a:r>
          </a:p>
          <a:p>
            <a:pPr algn="r" rtl="1"/>
            <a:r>
              <a:rPr lang="fa-IR" dirty="0" smtClean="0">
                <a:cs typeface="B Nazanin" panose="00000400000000000000" pitchFamily="2" charset="-78"/>
              </a:rPr>
              <a:t> </a:t>
            </a:r>
            <a:r>
              <a:rPr lang="fa-IR" dirty="0">
                <a:cs typeface="B Nazanin" panose="00000400000000000000" pitchFamily="2" charset="-78"/>
              </a:rPr>
              <a:t>همه کارکنان مراقبت پزشکی باید واکسیناسیون </a:t>
            </a:r>
            <a:r>
              <a:rPr lang="en-US" dirty="0">
                <a:cs typeface="B Nazanin" panose="00000400000000000000" pitchFamily="2" charset="-78"/>
              </a:rPr>
              <a:t>HBV </a:t>
            </a:r>
            <a:r>
              <a:rPr lang="fa-IR" dirty="0">
                <a:cs typeface="B Nazanin" panose="00000400000000000000" pitchFamily="2" charset="-78"/>
              </a:rPr>
              <a:t>را دریافت کنند و آزمایش پاسخ به واکسن </a:t>
            </a:r>
            <a:r>
              <a:rPr lang="en-US" dirty="0" smtClean="0">
                <a:cs typeface="B Nazanin" panose="00000400000000000000" pitchFamily="2" charset="-78"/>
              </a:rPr>
              <a:t> HBV </a:t>
            </a:r>
            <a:r>
              <a:rPr lang="fa-IR" dirty="0">
                <a:cs typeface="B Nazanin" panose="00000400000000000000" pitchFamily="2" charset="-78"/>
              </a:rPr>
              <a:t>یک تا دو</a:t>
            </a:r>
          </a:p>
          <a:p>
            <a:pPr marL="0" indent="0" algn="r" rtl="1">
              <a:buNone/>
            </a:pPr>
            <a:r>
              <a:rPr lang="fa-IR" dirty="0">
                <a:cs typeface="B Nazanin" panose="00000400000000000000" pitchFamily="2" charset="-78"/>
              </a:rPr>
              <a:t>ماه بعد از تکمیل دوره را انجام دهند</a:t>
            </a:r>
          </a:p>
        </p:txBody>
      </p:sp>
    </p:spTree>
    <p:extLst>
      <p:ext uri="{BB962C8B-B14F-4D97-AF65-F5344CB8AC3E}">
        <p14:creationId xmlns:p14="http://schemas.microsoft.com/office/powerpoint/2010/main" val="1836572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97087"/>
            <a:ext cx="10515600" cy="4351338"/>
          </a:xfrm>
        </p:spPr>
        <p:txBody>
          <a:bodyPr>
            <a:normAutofit/>
          </a:bodyPr>
          <a:lstStyle/>
          <a:p>
            <a:pPr algn="r" rtl="1"/>
            <a:r>
              <a:rPr lang="fa-IR" sz="3200" dirty="0">
                <a:cs typeface="B Nazanin" panose="00000400000000000000" pitchFamily="2" charset="-78"/>
              </a:rPr>
              <a:t>در صورت بریدگی پوست با سر سوزن یا شئ تیز و برنده:</a:t>
            </a:r>
          </a:p>
          <a:p>
            <a:pPr algn="r" rtl="1">
              <a:buFont typeface="Wingdings" panose="05000000000000000000" pitchFamily="2" charset="2"/>
              <a:buChar char="§"/>
            </a:pPr>
            <a:r>
              <a:rPr lang="fa-IR" sz="3200" dirty="0" smtClean="0">
                <a:cs typeface="B Nazanin" panose="00000400000000000000" pitchFamily="2" charset="-78"/>
              </a:rPr>
              <a:t>فوراً </a:t>
            </a:r>
            <a:r>
              <a:rPr lang="fa-IR" sz="3200" dirty="0">
                <a:cs typeface="B Nazanin" panose="00000400000000000000" pitchFamily="2" charset="-78"/>
              </a:rPr>
              <a:t>محل آسیب را با آب و صابون بشویید.</a:t>
            </a:r>
          </a:p>
          <a:p>
            <a:pPr algn="r" rtl="1">
              <a:buFont typeface="Wingdings" panose="05000000000000000000" pitchFamily="2" charset="2"/>
              <a:buChar char="§"/>
            </a:pPr>
            <a:r>
              <a:rPr lang="fa-IR" sz="3200" dirty="0" smtClean="0">
                <a:cs typeface="B Nazanin" panose="00000400000000000000" pitchFamily="2" charset="-78"/>
              </a:rPr>
              <a:t>محل </a:t>
            </a:r>
            <a:r>
              <a:rPr lang="fa-IR" sz="3200" dirty="0">
                <a:cs typeface="B Nazanin" panose="00000400000000000000" pitchFamily="2" charset="-78"/>
              </a:rPr>
              <a:t>ورود شی را زیر آب روان قرار دهید تا زمانی که خونریزی متوقف شود.</a:t>
            </a:r>
          </a:p>
          <a:p>
            <a:pPr algn="r" rtl="1">
              <a:buFont typeface="Wingdings" panose="05000000000000000000" pitchFamily="2" charset="2"/>
              <a:buChar char="§"/>
            </a:pPr>
            <a:r>
              <a:rPr lang="fa-IR" sz="3200" dirty="0" smtClean="0">
                <a:cs typeface="B Nazanin" panose="00000400000000000000" pitchFamily="2" charset="-78"/>
              </a:rPr>
              <a:t>اگر </a:t>
            </a:r>
            <a:r>
              <a:rPr lang="fa-IR" sz="3200" dirty="0">
                <a:cs typeface="B Nazanin" panose="00000400000000000000" pitchFamily="2" charset="-78"/>
              </a:rPr>
              <a:t>آب روان در دسترس نیست محل را با محلولها یا ژل شوینده دست تمیز </a:t>
            </a:r>
            <a:r>
              <a:rPr lang="fa-IR" sz="3200" dirty="0" smtClean="0">
                <a:cs typeface="B Nazanin" panose="00000400000000000000" pitchFamily="2" charset="-78"/>
              </a:rPr>
              <a:t>کنید.</a:t>
            </a:r>
            <a:endParaRPr lang="fa-IR" sz="3200" dirty="0">
              <a:cs typeface="B Nazanin" panose="00000400000000000000" pitchFamily="2" charset="-78"/>
            </a:endParaRPr>
          </a:p>
          <a:p>
            <a:pPr algn="r" rtl="1">
              <a:buFont typeface="Wingdings" panose="05000000000000000000" pitchFamily="2" charset="2"/>
              <a:buChar char="§"/>
            </a:pPr>
            <a:r>
              <a:rPr lang="en-US" sz="3200" dirty="0" smtClean="0">
                <a:cs typeface="B Nazanin" panose="00000400000000000000" pitchFamily="2" charset="-78"/>
              </a:rPr>
              <a:t> </a:t>
            </a:r>
            <a:r>
              <a:rPr lang="fa-IR" sz="3200" dirty="0">
                <a:cs typeface="B Nazanin" panose="00000400000000000000" pitchFamily="2" charset="-78"/>
              </a:rPr>
              <a:t>از محلول های قوی مانند مایع سفید کننده، بتادین، الکل،... استفاده نکنید</a:t>
            </a:r>
            <a:r>
              <a:rPr lang="fa-IR" sz="3200" dirty="0" smtClean="0">
                <a:cs typeface="B Nazanin" panose="00000400000000000000" pitchFamily="2" charset="-78"/>
              </a:rPr>
              <a:t>.</a:t>
            </a:r>
          </a:p>
          <a:p>
            <a:pPr algn="r" rtl="1">
              <a:buFont typeface="Wingdings" panose="05000000000000000000" pitchFamily="2" charset="2"/>
              <a:buChar char="§"/>
            </a:pPr>
            <a:r>
              <a:rPr lang="fa-IR" sz="3200" dirty="0" smtClean="0">
                <a:cs typeface="B Nazanin" panose="00000400000000000000" pitchFamily="2" charset="-78"/>
              </a:rPr>
              <a:t> از </a:t>
            </a:r>
            <a:r>
              <a:rPr lang="fa-IR" sz="3200" dirty="0">
                <a:cs typeface="B Nazanin" panose="00000400000000000000" pitchFamily="2" charset="-78"/>
              </a:rPr>
              <a:t>فشردن یا مکیدن محل آسیب خودداری کنید.</a:t>
            </a:r>
          </a:p>
        </p:txBody>
      </p:sp>
      <p:sp>
        <p:nvSpPr>
          <p:cNvPr id="4" name="Rounded Rectangle 3"/>
          <p:cNvSpPr/>
          <p:nvPr/>
        </p:nvSpPr>
        <p:spPr>
          <a:xfrm>
            <a:off x="2720622" y="316089"/>
            <a:ext cx="5396089" cy="13433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sz="3200" dirty="0" smtClean="0">
                <a:solidFill>
                  <a:schemeClr val="tx1"/>
                </a:solidFill>
                <a:cs typeface="B Nazanin" panose="00000400000000000000" pitchFamily="2" charset="-78"/>
              </a:rPr>
              <a:t>مراحل </a:t>
            </a:r>
            <a:r>
              <a:rPr lang="en-US" sz="3200" dirty="0" smtClean="0">
                <a:solidFill>
                  <a:schemeClr val="tx1"/>
                </a:solidFill>
                <a:cs typeface="B Nazanin" panose="00000400000000000000" pitchFamily="2" charset="-78"/>
              </a:rPr>
              <a:t>PEP</a:t>
            </a:r>
            <a:r>
              <a:rPr lang="fa-IR" sz="3200" dirty="0" smtClean="0">
                <a:solidFill>
                  <a:schemeClr val="tx1"/>
                </a:solidFill>
                <a:cs typeface="B Nazanin" panose="00000400000000000000" pitchFamily="2" charset="-78"/>
              </a:rPr>
              <a:t>: </a:t>
            </a:r>
          </a:p>
          <a:p>
            <a:pPr algn="ctr" rtl="1"/>
            <a:r>
              <a:rPr lang="fa-IR" sz="3200" dirty="0" smtClean="0">
                <a:solidFill>
                  <a:schemeClr val="tx1"/>
                </a:solidFill>
                <a:cs typeface="B Nazanin" panose="00000400000000000000" pitchFamily="2" charset="-78"/>
              </a:rPr>
              <a:t>بعد از مواجهه</a:t>
            </a:r>
            <a:endParaRPr lang="fa-IR" sz="3200" dirty="0">
              <a:solidFill>
                <a:schemeClr val="tx1"/>
              </a:solidFill>
              <a:cs typeface="B Nazanin" panose="00000400000000000000" pitchFamily="2" charset="-78"/>
            </a:endParaRPr>
          </a:p>
        </p:txBody>
      </p:sp>
    </p:spTree>
    <p:extLst>
      <p:ext uri="{BB962C8B-B14F-4D97-AF65-F5344CB8AC3E}">
        <p14:creationId xmlns:p14="http://schemas.microsoft.com/office/powerpoint/2010/main" val="37316980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0045" y="952147"/>
            <a:ext cx="10515600" cy="1325563"/>
          </a:xfrm>
        </p:spPr>
        <p:txBody>
          <a:bodyPr>
            <a:noAutofit/>
          </a:bodyPr>
          <a:lstStyle/>
          <a:p>
            <a:pPr marL="342900" indent="-342900" algn="r" rtl="1">
              <a:buFont typeface="Wingdings" panose="05000000000000000000" pitchFamily="2" charset="2"/>
              <a:buChar char="ü"/>
            </a:pPr>
            <a:r>
              <a:rPr lang="fa-IR" sz="3200" dirty="0">
                <a:cs typeface="B Nazanin" panose="00000400000000000000" pitchFamily="2" charset="-78"/>
              </a:rPr>
              <a:t>در صورت پاشیدن خون یا مایعات بدن به مخاطات یا پوست نا سالم:</a:t>
            </a:r>
            <a:br>
              <a:rPr lang="fa-IR" sz="3200" dirty="0">
                <a:cs typeface="B Nazanin" panose="00000400000000000000" pitchFamily="2" charset="-78"/>
              </a:rPr>
            </a:br>
            <a:r>
              <a:rPr lang="en-US" sz="3200" dirty="0">
                <a:cs typeface="B Nazanin" panose="00000400000000000000" pitchFamily="2" charset="-78"/>
              </a:rPr>
              <a:t>o </a:t>
            </a:r>
            <a:r>
              <a:rPr lang="fa-IR" sz="3200" dirty="0">
                <a:cs typeface="B Nazanin" panose="00000400000000000000" pitchFamily="2" charset="-78"/>
              </a:rPr>
              <a:t>فوراً محل را با آب روان بشویید.</a:t>
            </a:r>
            <a:br>
              <a:rPr lang="fa-IR" sz="3200" dirty="0">
                <a:cs typeface="B Nazanin" panose="00000400000000000000" pitchFamily="2" charset="-78"/>
              </a:rPr>
            </a:br>
            <a:r>
              <a:rPr lang="en-US" sz="3200" dirty="0">
                <a:cs typeface="B Nazanin" panose="00000400000000000000" pitchFamily="2" charset="-78"/>
              </a:rPr>
              <a:t>o </a:t>
            </a:r>
            <a:r>
              <a:rPr lang="fa-IR" sz="3200" dirty="0">
                <a:cs typeface="B Nazanin" panose="00000400000000000000" pitchFamily="2" charset="-78"/>
              </a:rPr>
              <a:t>اگر آب روان در دسترس نیست از محلول نرمال سالین استفاده کنید.</a:t>
            </a:r>
            <a:br>
              <a:rPr lang="fa-IR" sz="3200" dirty="0">
                <a:cs typeface="B Nazanin" panose="00000400000000000000" pitchFamily="2" charset="-78"/>
              </a:rPr>
            </a:br>
            <a:r>
              <a:rPr lang="en-US" sz="3200" dirty="0">
                <a:cs typeface="B Nazanin" panose="00000400000000000000" pitchFamily="2" charset="-78"/>
              </a:rPr>
              <a:t>o </a:t>
            </a:r>
            <a:r>
              <a:rPr lang="fa-IR" sz="3200" dirty="0">
                <a:cs typeface="B Nazanin" panose="00000400000000000000" pitchFamily="2" charset="-78"/>
              </a:rPr>
              <a:t>از پانسمان محل خودداری کنید.</a:t>
            </a:r>
          </a:p>
        </p:txBody>
      </p:sp>
      <p:sp>
        <p:nvSpPr>
          <p:cNvPr id="4" name="Rectangle 3"/>
          <p:cNvSpPr/>
          <p:nvPr/>
        </p:nvSpPr>
        <p:spPr>
          <a:xfrm>
            <a:off x="1058334" y="3346097"/>
            <a:ext cx="10239022" cy="2799645"/>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marL="342900" indent="-342900" algn="r" rtl="1">
              <a:buFont typeface="Wingdings" panose="05000000000000000000" pitchFamily="2" charset="2"/>
              <a:buChar char="ü"/>
            </a:pPr>
            <a:r>
              <a:rPr lang="fa-IR" sz="2800" dirty="0">
                <a:cs typeface="B Nazanin" panose="00000400000000000000" pitchFamily="2" charset="-78"/>
              </a:rPr>
              <a:t>در صورت پاشیدن خون یا مایعات بدن به چشم :</a:t>
            </a:r>
          </a:p>
          <a:p>
            <a:pPr algn="r" rtl="1"/>
            <a:r>
              <a:rPr lang="en-US" sz="2800" dirty="0">
                <a:cs typeface="B Nazanin" panose="00000400000000000000" pitchFamily="2" charset="-78"/>
              </a:rPr>
              <a:t>o </a:t>
            </a:r>
            <a:r>
              <a:rPr lang="fa-IR" sz="2800" dirty="0">
                <a:cs typeface="B Nazanin" panose="00000400000000000000" pitchFamily="2" charset="-78"/>
              </a:rPr>
              <a:t>فوراً چشم های مواجهه یافته را با آب معمولی یا نرمال سالین بشوئید. روش کار به این شکل است که </a:t>
            </a:r>
            <a:r>
              <a:rPr lang="fa-IR" sz="2800" dirty="0" smtClean="0">
                <a:cs typeface="B Nazanin" panose="00000400000000000000" pitchFamily="2" charset="-78"/>
              </a:rPr>
              <a:t>مواجهه یافته </a:t>
            </a:r>
            <a:r>
              <a:rPr lang="fa-IR" sz="2800" dirty="0">
                <a:cs typeface="B Nazanin" panose="00000400000000000000" pitchFamily="2" charset="-78"/>
              </a:rPr>
              <a:t>را روی یک صندلی بنشانید، سر او را به عقب خم کنید، چشم را از آب یا نرمال سالین پر کنید و </a:t>
            </a:r>
            <a:r>
              <a:rPr lang="fa-IR" sz="2800" dirty="0" smtClean="0">
                <a:cs typeface="B Nazanin" panose="00000400000000000000" pitchFamily="2" charset="-78"/>
              </a:rPr>
              <a:t>سپس پلک </a:t>
            </a:r>
            <a:r>
              <a:rPr lang="fa-IR" sz="2800" dirty="0">
                <a:cs typeface="B Nazanin" panose="00000400000000000000" pitchFamily="2" charset="-78"/>
              </a:rPr>
              <a:t>ها را به بالا و پایین بکشید.</a:t>
            </a:r>
          </a:p>
          <a:p>
            <a:pPr algn="r" rtl="1"/>
            <a:r>
              <a:rPr lang="en-US" sz="2800" dirty="0">
                <a:cs typeface="B Nazanin" panose="00000400000000000000" pitchFamily="2" charset="-78"/>
              </a:rPr>
              <a:t>o </a:t>
            </a:r>
            <a:r>
              <a:rPr lang="fa-IR" sz="2800" dirty="0">
                <a:cs typeface="B Nazanin" panose="00000400000000000000" pitchFamily="2" charset="-78"/>
              </a:rPr>
              <a:t>در صورت داشتن لنز روی چشم، آنها را خارج کنید و طبق روش فوق آنها را بشوئید.</a:t>
            </a:r>
          </a:p>
          <a:p>
            <a:pPr algn="r" rtl="1"/>
            <a:r>
              <a:rPr lang="en-US" sz="2800" dirty="0">
                <a:cs typeface="B Nazanin" panose="00000400000000000000" pitchFamily="2" charset="-78"/>
              </a:rPr>
              <a:t>o </a:t>
            </a:r>
            <a:r>
              <a:rPr lang="fa-IR" sz="2800" dirty="0">
                <a:cs typeface="B Nazanin" panose="00000400000000000000" pitchFamily="2" charset="-78"/>
              </a:rPr>
              <a:t>در چشم از صابون یا مواد ضد عفونی کننده استفاده نکنید.</a:t>
            </a:r>
          </a:p>
        </p:txBody>
      </p:sp>
    </p:spTree>
    <p:extLst>
      <p:ext uri="{BB962C8B-B14F-4D97-AF65-F5344CB8AC3E}">
        <p14:creationId xmlns:p14="http://schemas.microsoft.com/office/powerpoint/2010/main" val="17640096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489" y="542925"/>
            <a:ext cx="10515600" cy="5529263"/>
          </a:xfrm>
        </p:spPr>
        <p:txBody>
          <a:bodyPr>
            <a:noAutofit/>
          </a:bodyPr>
          <a:lstStyle/>
          <a:p>
            <a:pPr marL="342900" indent="-342900" algn="r" rtl="1">
              <a:buFont typeface="Wingdings" panose="05000000000000000000" pitchFamily="2" charset="2"/>
              <a:buChar char="ü"/>
            </a:pPr>
            <a:r>
              <a:rPr lang="fa-IR" sz="3600" dirty="0" smtClean="0">
                <a:cs typeface="B Nazanin" panose="00000400000000000000" pitchFamily="2" charset="-78"/>
              </a:rPr>
              <a:t>در </a:t>
            </a:r>
            <a:r>
              <a:rPr lang="fa-IR" sz="3600" dirty="0">
                <a:cs typeface="B Nazanin" panose="00000400000000000000" pitchFamily="2" charset="-78"/>
              </a:rPr>
              <a:t>صورت پاشیدن خون یا مایعات بدن به دهان:</a:t>
            </a:r>
            <a:br>
              <a:rPr lang="fa-IR" sz="3600" dirty="0">
                <a:cs typeface="B Nazanin" panose="00000400000000000000" pitchFamily="2" charset="-78"/>
              </a:rPr>
            </a:br>
            <a:r>
              <a:rPr lang="en-US" sz="3600" dirty="0">
                <a:cs typeface="B Nazanin" panose="00000400000000000000" pitchFamily="2" charset="-78"/>
              </a:rPr>
              <a:t>o </a:t>
            </a:r>
            <a:r>
              <a:rPr lang="fa-IR" sz="3600" dirty="0">
                <a:cs typeface="B Nazanin" panose="00000400000000000000" pitchFamily="2" charset="-78"/>
              </a:rPr>
              <a:t>فوراً خون یا مایع را به بیرون بریزید</a:t>
            </a:r>
            <a:br>
              <a:rPr lang="fa-IR" sz="3600" dirty="0">
                <a:cs typeface="B Nazanin" panose="00000400000000000000" pitchFamily="2" charset="-78"/>
              </a:rPr>
            </a:br>
            <a:r>
              <a:rPr lang="en-US" sz="3600" dirty="0">
                <a:cs typeface="B Nazanin" panose="00000400000000000000" pitchFamily="2" charset="-78"/>
              </a:rPr>
              <a:t>o </a:t>
            </a:r>
            <a:r>
              <a:rPr lang="fa-IR" sz="3600" dirty="0">
                <a:cs typeface="B Nazanin" panose="00000400000000000000" pitchFamily="2" charset="-78"/>
              </a:rPr>
              <a:t>با آب یا سرم نمکی دهان را کامل بشویید و بیرون بریزید و چندین بار تکرار کنید. در دهان صابون یا </a:t>
            </a:r>
            <a:r>
              <a:rPr lang="fa-IR" sz="3600" dirty="0" smtClean="0">
                <a:cs typeface="B Nazanin" panose="00000400000000000000" pitchFamily="2" charset="-78"/>
              </a:rPr>
              <a:t>مواد ضد </a:t>
            </a:r>
            <a:r>
              <a:rPr lang="fa-IR" sz="3600" dirty="0">
                <a:cs typeface="B Nazanin" panose="00000400000000000000" pitchFamily="2" charset="-78"/>
              </a:rPr>
              <a:t>عفونی کننده بکار نبرید.</a:t>
            </a:r>
          </a:p>
        </p:txBody>
      </p:sp>
    </p:spTree>
    <p:extLst>
      <p:ext uri="{BB962C8B-B14F-4D97-AF65-F5344CB8AC3E}">
        <p14:creationId xmlns:p14="http://schemas.microsoft.com/office/powerpoint/2010/main" val="3428690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3200" b="1" dirty="0">
                <a:cs typeface="B Nazanin" panose="00000400000000000000" pitchFamily="2" charset="-78"/>
              </a:rPr>
              <a:t>ثبت وگزارش دهي</a:t>
            </a:r>
            <a:endParaRPr lang="fa-IR" sz="3200"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marL="0" indent="0" algn="r" rtl="1">
              <a:buNone/>
            </a:pPr>
            <a:r>
              <a:rPr lang="fa-IR" dirty="0">
                <a:cs typeface="B Nazanin" panose="00000400000000000000" pitchFamily="2" charset="-78"/>
              </a:rPr>
              <a:t>موارد مواجهه شغلی را به سوپروایزر کنترل عفونتهای بیمارستانی گزارش دهید</a:t>
            </a:r>
            <a:r>
              <a:rPr lang="fa-IR" dirty="0" smtClean="0">
                <a:cs typeface="B Nazanin" panose="00000400000000000000" pitchFamily="2" charset="-78"/>
              </a:rPr>
              <a:t>.</a:t>
            </a:r>
          </a:p>
          <a:p>
            <a:pPr algn="r" rtl="1"/>
            <a:r>
              <a:rPr lang="fa-IR" dirty="0" smtClean="0">
                <a:cs typeface="B Nazanin" panose="00000400000000000000" pitchFamily="2" charset="-78"/>
              </a:rPr>
              <a:t>تاریخ </a:t>
            </a:r>
            <a:r>
              <a:rPr lang="fa-IR" dirty="0">
                <a:cs typeface="B Nazanin" panose="00000400000000000000" pitchFamily="2" charset="-78"/>
              </a:rPr>
              <a:t>و زمان مواجهه</a:t>
            </a:r>
          </a:p>
          <a:p>
            <a:pPr algn="r" rtl="1"/>
            <a:r>
              <a:rPr lang="fa-IR" dirty="0" smtClean="0">
                <a:cs typeface="B Nazanin" panose="00000400000000000000" pitchFamily="2" charset="-78"/>
              </a:rPr>
              <a:t>جزئیات </a:t>
            </a:r>
            <a:r>
              <a:rPr lang="fa-IR" dirty="0">
                <a:cs typeface="B Nazanin" panose="00000400000000000000" pitchFamily="2" charset="-78"/>
              </a:rPr>
              <a:t>مواجهه </a:t>
            </a:r>
            <a:r>
              <a:rPr lang="fa-IR" dirty="0" smtClean="0">
                <a:cs typeface="B Nazanin" panose="00000400000000000000" pitchFamily="2" charset="-78"/>
              </a:rPr>
              <a:t>(چگونگی </a:t>
            </a:r>
            <a:r>
              <a:rPr lang="fa-IR" dirty="0">
                <a:cs typeface="B Nazanin" panose="00000400000000000000" pitchFamily="2" charset="-78"/>
              </a:rPr>
              <a:t>مواجهه، محل وقوع حادثه، منطقه مواجهه یافته روی بدن، نوع ترشحات، حجم </a:t>
            </a:r>
            <a:r>
              <a:rPr lang="fa-IR" dirty="0" smtClean="0">
                <a:cs typeface="B Nazanin" panose="00000400000000000000" pitchFamily="2" charset="-78"/>
              </a:rPr>
              <a:t>ترشحات، در </a:t>
            </a:r>
            <a:r>
              <a:rPr lang="fa-IR" dirty="0">
                <a:cs typeface="B Nazanin" panose="00000400000000000000" pitchFamily="2" charset="-78"/>
              </a:rPr>
              <a:t>صورت تماس با ابزار تیز، عمق تماس و </a:t>
            </a:r>
            <a:r>
              <a:rPr lang="fa-IR" dirty="0" smtClean="0">
                <a:cs typeface="B Nazanin" panose="00000400000000000000" pitchFamily="2" charset="-78"/>
              </a:rPr>
              <a:t>..)</a:t>
            </a:r>
            <a:endParaRPr lang="fa-IR" dirty="0">
              <a:cs typeface="B Nazanin" panose="00000400000000000000" pitchFamily="2" charset="-78"/>
            </a:endParaRPr>
          </a:p>
          <a:p>
            <a:pPr marL="0" indent="0" algn="r" rtl="1">
              <a:buNone/>
            </a:pPr>
            <a:r>
              <a:rPr lang="fa-IR" dirty="0" smtClean="0">
                <a:cs typeface="B Nazanin" panose="00000400000000000000" pitchFamily="2" charset="-78"/>
              </a:rPr>
              <a:t>وضعیت </a:t>
            </a:r>
            <a:r>
              <a:rPr lang="fa-IR" dirty="0">
                <a:cs typeface="B Nazanin" panose="00000400000000000000" pitchFamily="2" charset="-78"/>
              </a:rPr>
              <a:t>منبع مواجهه :</a:t>
            </a:r>
          </a:p>
          <a:p>
            <a:pPr algn="r" rtl="1"/>
            <a:r>
              <a:rPr lang="fa-IR" dirty="0" smtClean="0">
                <a:cs typeface="B Nazanin" panose="00000400000000000000" pitchFamily="2" charset="-78"/>
              </a:rPr>
              <a:t>فرد </a:t>
            </a:r>
            <a:r>
              <a:rPr lang="fa-IR" dirty="0">
                <a:cs typeface="B Nazanin" panose="00000400000000000000" pitchFamily="2" charset="-78"/>
              </a:rPr>
              <a:t>منبع مبتلابه </a:t>
            </a:r>
            <a:r>
              <a:rPr lang="en-US" dirty="0">
                <a:cs typeface="B Nazanin" panose="00000400000000000000" pitchFamily="2" charset="-78"/>
              </a:rPr>
              <a:t>HIV ، HBV </a:t>
            </a:r>
            <a:r>
              <a:rPr lang="fa-IR" dirty="0">
                <a:cs typeface="B Nazanin" panose="00000400000000000000" pitchFamily="2" charset="-78"/>
              </a:rPr>
              <a:t>و </a:t>
            </a:r>
            <a:r>
              <a:rPr lang="en-US" dirty="0" smtClean="0">
                <a:cs typeface="B Nazanin" panose="00000400000000000000" pitchFamily="2" charset="-78"/>
              </a:rPr>
              <a:t> HCV </a:t>
            </a:r>
            <a:r>
              <a:rPr lang="fa-IR" dirty="0">
                <a:cs typeface="B Nazanin" panose="00000400000000000000" pitchFamily="2" charset="-78"/>
              </a:rPr>
              <a:t>است یا نه ؟</a:t>
            </a:r>
          </a:p>
          <a:p>
            <a:pPr algn="r" rtl="1"/>
            <a:r>
              <a:rPr lang="fa-IR" dirty="0" smtClean="0">
                <a:cs typeface="B Nazanin" panose="00000400000000000000" pitchFamily="2" charset="-78"/>
              </a:rPr>
              <a:t>اگر </a:t>
            </a:r>
            <a:r>
              <a:rPr lang="fa-IR" dirty="0">
                <a:cs typeface="B Nazanin" panose="00000400000000000000" pitchFamily="2" charset="-78"/>
              </a:rPr>
              <a:t>فرد منبع مبتلا به </a:t>
            </a:r>
            <a:r>
              <a:rPr lang="en-US" dirty="0">
                <a:cs typeface="B Nazanin" panose="00000400000000000000" pitchFamily="2" charset="-78"/>
              </a:rPr>
              <a:t>HIV </a:t>
            </a:r>
            <a:r>
              <a:rPr lang="fa-IR" dirty="0">
                <a:cs typeface="B Nazanin" panose="00000400000000000000" pitchFamily="2" charset="-78"/>
              </a:rPr>
              <a:t>باشد ، مرحله بیماری، تعداد سلول </a:t>
            </a:r>
            <a:r>
              <a:rPr lang="en-US" dirty="0">
                <a:cs typeface="B Nazanin" panose="00000400000000000000" pitchFamily="2" charset="-78"/>
              </a:rPr>
              <a:t>CD4 ، </a:t>
            </a:r>
            <a:r>
              <a:rPr lang="fa-IR" dirty="0">
                <a:cs typeface="B Nazanin" panose="00000400000000000000" pitchFamily="2" charset="-78"/>
              </a:rPr>
              <a:t>بار ویروسی </a:t>
            </a:r>
            <a:r>
              <a:rPr lang="en-US" dirty="0">
                <a:cs typeface="B Nazanin" panose="00000400000000000000" pitchFamily="2" charset="-78"/>
              </a:rPr>
              <a:t>HIV ، </a:t>
            </a:r>
            <a:r>
              <a:rPr lang="fa-IR" dirty="0">
                <a:cs typeface="B Nazanin" panose="00000400000000000000" pitchFamily="2" charset="-78"/>
              </a:rPr>
              <a:t>تاریخچه درمان </a:t>
            </a:r>
            <a:r>
              <a:rPr lang="fa-IR" dirty="0" smtClean="0">
                <a:cs typeface="B Nazanin" panose="00000400000000000000" pitchFamily="2" charset="-78"/>
              </a:rPr>
              <a:t>ضد رترویروسی </a:t>
            </a:r>
            <a:r>
              <a:rPr lang="fa-IR" dirty="0">
                <a:cs typeface="B Nazanin" panose="00000400000000000000" pitchFamily="2" charset="-78"/>
              </a:rPr>
              <a:t>و در صورت دسترسی اطلاعاتی در باره مقاومت به داروهای ضد رتروویروسی؛</a:t>
            </a:r>
          </a:p>
        </p:txBody>
      </p:sp>
    </p:spTree>
    <p:extLst>
      <p:ext uri="{BB962C8B-B14F-4D97-AF65-F5344CB8AC3E}">
        <p14:creationId xmlns:p14="http://schemas.microsoft.com/office/powerpoint/2010/main" val="3241378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r" rtl="1">
              <a:buNone/>
            </a:pPr>
            <a:r>
              <a:rPr lang="fa-IR" dirty="0">
                <a:cs typeface="B Nazanin" panose="00000400000000000000" pitchFamily="2" charset="-78"/>
              </a:rPr>
              <a:t>سوابق </a:t>
            </a:r>
            <a:r>
              <a:rPr lang="en-US" dirty="0" smtClean="0">
                <a:cs typeface="B Nazanin" panose="00000400000000000000" pitchFamily="2" charset="-78"/>
              </a:rPr>
              <a:t> HCP </a:t>
            </a:r>
            <a:r>
              <a:rPr lang="fa-IR" dirty="0">
                <a:cs typeface="B Nazanin" panose="00000400000000000000" pitchFamily="2" charset="-78"/>
              </a:rPr>
              <a:t>مواجهه یافته؛</a:t>
            </a:r>
          </a:p>
          <a:p>
            <a:pPr algn="r" rtl="1"/>
            <a:r>
              <a:rPr lang="fa-IR" dirty="0" smtClean="0">
                <a:cs typeface="B Nazanin" panose="00000400000000000000" pitchFamily="2" charset="-78"/>
              </a:rPr>
              <a:t> </a:t>
            </a:r>
            <a:r>
              <a:rPr lang="fa-IR" dirty="0">
                <a:cs typeface="B Nazanin" panose="00000400000000000000" pitchFamily="2" charset="-78"/>
              </a:rPr>
              <a:t>وضعیت واکسیناسیون هپاتیت </a:t>
            </a:r>
            <a:r>
              <a:rPr lang="en-US" dirty="0">
                <a:cs typeface="B Nazanin" panose="00000400000000000000" pitchFamily="2" charset="-78"/>
              </a:rPr>
              <a:t>B </a:t>
            </a:r>
            <a:r>
              <a:rPr lang="fa-IR" dirty="0">
                <a:cs typeface="B Nazanin" panose="00000400000000000000" pitchFamily="2" charset="-78"/>
              </a:rPr>
              <a:t>و پاسخ به واکسن؛</a:t>
            </a:r>
          </a:p>
          <a:p>
            <a:pPr algn="r" rtl="1"/>
            <a:r>
              <a:rPr lang="fa-IR" dirty="0" smtClean="0">
                <a:cs typeface="B Nazanin" panose="00000400000000000000" pitchFamily="2" charset="-78"/>
              </a:rPr>
              <a:t>سابقه </a:t>
            </a:r>
            <a:r>
              <a:rPr lang="fa-IR" dirty="0">
                <a:cs typeface="B Nazanin" panose="00000400000000000000" pitchFamily="2" charset="-78"/>
              </a:rPr>
              <a:t>قبلی عفونت </a:t>
            </a:r>
            <a:r>
              <a:rPr lang="en-US" dirty="0">
                <a:cs typeface="B Nazanin" panose="00000400000000000000" pitchFamily="2" charset="-78"/>
              </a:rPr>
              <a:t>HIV ، HBV </a:t>
            </a:r>
            <a:r>
              <a:rPr lang="fa-IR" dirty="0">
                <a:cs typeface="B Nazanin" panose="00000400000000000000" pitchFamily="2" charset="-78"/>
              </a:rPr>
              <a:t>یا </a:t>
            </a:r>
            <a:r>
              <a:rPr lang="en-US" dirty="0">
                <a:cs typeface="B Nazanin" panose="00000400000000000000" pitchFamily="2" charset="-78"/>
              </a:rPr>
              <a:t>HCV </a:t>
            </a:r>
            <a:r>
              <a:rPr lang="fa-IR" dirty="0">
                <a:cs typeface="B Nazanin" panose="00000400000000000000" pitchFamily="2" charset="-78"/>
              </a:rPr>
              <a:t>و سایر بیماریها؛</a:t>
            </a:r>
          </a:p>
          <a:p>
            <a:pPr algn="r" rtl="1"/>
            <a:r>
              <a:rPr lang="fa-IR" dirty="0" smtClean="0">
                <a:cs typeface="B Nazanin" panose="00000400000000000000" pitchFamily="2" charset="-78"/>
              </a:rPr>
              <a:t> </a:t>
            </a:r>
            <a:r>
              <a:rPr lang="fa-IR" dirty="0">
                <a:cs typeface="B Nazanin" panose="00000400000000000000" pitchFamily="2" charset="-78"/>
              </a:rPr>
              <a:t>در صورتیکه وضعیت فرد از نظر </a:t>
            </a:r>
            <a:r>
              <a:rPr lang="en-US" dirty="0">
                <a:cs typeface="B Nazanin" panose="00000400000000000000" pitchFamily="2" charset="-78"/>
              </a:rPr>
              <a:t>HCV, HBV, HIV </a:t>
            </a:r>
            <a:r>
              <a:rPr lang="fa-IR" dirty="0" smtClean="0">
                <a:cs typeface="B Nazanin" panose="00000400000000000000" pitchFamily="2" charset="-78"/>
              </a:rPr>
              <a:t> مشخص </a:t>
            </a:r>
            <a:r>
              <a:rPr lang="fa-IR" dirty="0">
                <a:cs typeface="B Nazanin" panose="00000400000000000000" pitchFamily="2" charset="-78"/>
              </a:rPr>
              <a:t>نیست، درخواست آزمایش قبل از 72 </a:t>
            </a:r>
            <a:r>
              <a:rPr lang="fa-IR" dirty="0" smtClean="0">
                <a:cs typeface="B Nazanin" panose="00000400000000000000" pitchFamily="2" charset="-78"/>
              </a:rPr>
              <a:t>ساعت انجام </a:t>
            </a:r>
            <a:r>
              <a:rPr lang="fa-IR" dirty="0">
                <a:cs typeface="B Nazanin" panose="00000400000000000000" pitchFamily="2" charset="-78"/>
              </a:rPr>
              <a:t>شود و نتیجه ثبت شود.</a:t>
            </a:r>
          </a:p>
          <a:p>
            <a:pPr algn="r" rtl="1"/>
            <a:r>
              <a:rPr lang="fa-IR" dirty="0" smtClean="0">
                <a:cs typeface="B Nazanin" panose="00000400000000000000" pitchFamily="2" charset="-78"/>
              </a:rPr>
              <a:t>بارداری </a:t>
            </a:r>
            <a:r>
              <a:rPr lang="fa-IR" dirty="0">
                <a:cs typeface="B Nazanin" panose="00000400000000000000" pitchFamily="2" charset="-78"/>
              </a:rPr>
              <a:t>یا شیردهی</a:t>
            </a:r>
            <a:r>
              <a:rPr lang="fa-IR" dirty="0" smtClean="0">
                <a:cs typeface="B Nazanin" panose="00000400000000000000" pitchFamily="2" charset="-78"/>
              </a:rPr>
              <a:t>؛</a:t>
            </a:r>
            <a:endParaRPr lang="fa-IR" dirty="0">
              <a:cs typeface="B Nazanin" panose="00000400000000000000" pitchFamily="2" charset="-78"/>
            </a:endParaRPr>
          </a:p>
          <a:p>
            <a:pPr marL="0" indent="0" algn="r" rtl="1">
              <a:buNone/>
            </a:pPr>
            <a:r>
              <a:rPr lang="fa-IR" dirty="0">
                <a:cs typeface="B Nazanin" panose="00000400000000000000" pitchFamily="2" charset="-78"/>
              </a:rPr>
              <a:t>در صورتیکه فرد مواجهه یافته دریافت </a:t>
            </a:r>
            <a:r>
              <a:rPr lang="en-US" dirty="0">
                <a:cs typeface="B Nazanin" panose="00000400000000000000" pitchFamily="2" charset="-78"/>
              </a:rPr>
              <a:t>PEP </a:t>
            </a:r>
            <a:r>
              <a:rPr lang="fa-IR" dirty="0" smtClean="0">
                <a:cs typeface="B Nazanin" panose="00000400000000000000" pitchFamily="2" charset="-78"/>
              </a:rPr>
              <a:t> را </a:t>
            </a:r>
            <a:r>
              <a:rPr lang="fa-IR" dirty="0">
                <a:cs typeface="B Nazanin" panose="00000400000000000000" pitchFamily="2" charset="-78"/>
              </a:rPr>
              <a:t>نپذیرد باید در پرونده پزشکی ثبت شود.</a:t>
            </a:r>
          </a:p>
        </p:txBody>
      </p:sp>
    </p:spTree>
    <p:extLst>
      <p:ext uri="{BB962C8B-B14F-4D97-AF65-F5344CB8AC3E}">
        <p14:creationId xmlns:p14="http://schemas.microsoft.com/office/powerpoint/2010/main" val="833951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675"/>
            <a:ext cx="10515600" cy="1325563"/>
          </a:xfrm>
        </p:spPr>
        <p:txBody>
          <a:bodyPr>
            <a:normAutofit/>
          </a:bodyPr>
          <a:lstStyle/>
          <a:p>
            <a:pPr algn="ctr" rtl="1"/>
            <a:r>
              <a:rPr lang="fa-IR" sz="3600" b="1" dirty="0">
                <a:cs typeface="B Nazanin" panose="00000400000000000000" pitchFamily="2" charset="-78"/>
              </a:rPr>
              <a:t>ارزيابي مواجهه</a:t>
            </a:r>
            <a:endParaRPr lang="fa-IR" sz="3600" dirty="0">
              <a:cs typeface="B Nazanin" panose="00000400000000000000" pitchFamily="2" charset="-78"/>
            </a:endParaRPr>
          </a:p>
        </p:txBody>
      </p:sp>
      <p:sp>
        <p:nvSpPr>
          <p:cNvPr id="3" name="Content Placeholder 2"/>
          <p:cNvSpPr>
            <a:spLocks noGrp="1"/>
          </p:cNvSpPr>
          <p:nvPr>
            <p:ph idx="1"/>
          </p:nvPr>
        </p:nvSpPr>
        <p:spPr>
          <a:xfrm>
            <a:off x="838200" y="1239837"/>
            <a:ext cx="10515600" cy="4351338"/>
          </a:xfrm>
        </p:spPr>
        <p:txBody>
          <a:bodyPr>
            <a:noAutofit/>
          </a:bodyPr>
          <a:lstStyle/>
          <a:p>
            <a:pPr algn="r" rtl="1"/>
            <a:r>
              <a:rPr lang="fa-IR" sz="2000" b="1" dirty="0">
                <a:cs typeface="B Nazanin" panose="00000400000000000000" pitchFamily="2" charset="-78"/>
              </a:rPr>
              <a:t>عواملی که باید در ارزیابی، مد نظر باشند عبارتند از:</a:t>
            </a:r>
          </a:p>
          <a:p>
            <a:pPr marL="0" indent="0" algn="r" rtl="1">
              <a:buNone/>
            </a:pPr>
            <a:r>
              <a:rPr lang="fa-IR" sz="2000" dirty="0">
                <a:cs typeface="B Nazanin" panose="00000400000000000000" pitchFamily="2" charset="-78"/>
              </a:rPr>
              <a:t>1</a:t>
            </a:r>
            <a:r>
              <a:rPr lang="fa-IR" sz="2000" dirty="0" smtClean="0">
                <a:cs typeface="B Nazanin" panose="00000400000000000000" pitchFamily="2" charset="-78"/>
              </a:rPr>
              <a:t> </a:t>
            </a:r>
            <a:r>
              <a:rPr lang="fa-IR" sz="2000" dirty="0">
                <a:cs typeface="B Nazanin" panose="00000400000000000000" pitchFamily="2" charset="-78"/>
              </a:rPr>
              <a:t>. </a:t>
            </a:r>
            <a:r>
              <a:rPr lang="fa-IR" sz="2000" b="1" dirty="0">
                <a:cs typeface="B Nazanin" panose="00000400000000000000" pitchFamily="2" charset="-78"/>
              </a:rPr>
              <a:t>نوع </a:t>
            </a:r>
            <a:r>
              <a:rPr lang="fa-IR" sz="2000" b="1" dirty="0" smtClean="0">
                <a:cs typeface="B Nazanin" panose="00000400000000000000" pitchFamily="2" charset="-78"/>
              </a:rPr>
              <a:t>مواجهه</a:t>
            </a:r>
          </a:p>
          <a:p>
            <a:pPr algn="r" rtl="1"/>
            <a:r>
              <a:rPr lang="fa-IR" sz="2000" dirty="0">
                <a:cs typeface="B Nazanin" panose="00000400000000000000" pitchFamily="2" charset="-78"/>
              </a:rPr>
              <a:t>تماسهایی که نیاز به مداخله و پیگیری دارند شامل موارد زیر هستند:</a:t>
            </a:r>
          </a:p>
          <a:p>
            <a:pPr algn="r" rtl="1"/>
            <a:r>
              <a:rPr lang="fa-IR" sz="2000" dirty="0" smtClean="0">
                <a:cs typeface="B Nazanin" panose="00000400000000000000" pitchFamily="2" charset="-78"/>
              </a:rPr>
              <a:t> </a:t>
            </a:r>
            <a:r>
              <a:rPr lang="fa-IR" sz="2000" dirty="0">
                <a:cs typeface="B Nazanin" panose="00000400000000000000" pitchFamily="2" charset="-78"/>
              </a:rPr>
              <a:t>آسیب پوستی ) (</a:t>
            </a:r>
            <a:r>
              <a:rPr lang="en-US" sz="2000" dirty="0">
                <a:cs typeface="B Nazanin" panose="00000400000000000000" pitchFamily="2" charset="-78"/>
              </a:rPr>
              <a:t>percutaneous </a:t>
            </a:r>
            <a:r>
              <a:rPr lang="fa-IR" sz="2000" dirty="0">
                <a:cs typeface="B Nazanin" panose="00000400000000000000" pitchFamily="2" charset="-78"/>
              </a:rPr>
              <a:t>با سوزن تو پر مانند سوزن بخیه یا سوزن تو خالی مانند سوزن تزریقات یا</a:t>
            </a:r>
          </a:p>
          <a:p>
            <a:pPr marL="0" indent="0" algn="r" rtl="1">
              <a:buNone/>
            </a:pPr>
            <a:r>
              <a:rPr lang="fa-IR" sz="2000" dirty="0">
                <a:cs typeface="B Nazanin" panose="00000400000000000000" pitchFamily="2" charset="-78"/>
              </a:rPr>
              <a:t>آنزیوکت، شیشه یا بیستوری</a:t>
            </a:r>
          </a:p>
          <a:p>
            <a:pPr algn="r" rtl="1"/>
            <a:r>
              <a:rPr lang="fa-IR" sz="2000" dirty="0" smtClean="0">
                <a:cs typeface="B Nazanin" panose="00000400000000000000" pitchFamily="2" charset="-78"/>
              </a:rPr>
              <a:t> </a:t>
            </a:r>
            <a:r>
              <a:rPr lang="fa-IR" sz="2000" dirty="0">
                <a:cs typeface="B Nazanin" panose="00000400000000000000" pitchFamily="2" charset="-78"/>
              </a:rPr>
              <a:t>مواجهه غشای مخاطی</a:t>
            </a:r>
          </a:p>
          <a:p>
            <a:pPr algn="r" rtl="1"/>
            <a:r>
              <a:rPr lang="fa-IR" sz="2000" dirty="0" smtClean="0">
                <a:cs typeface="B Nazanin" panose="00000400000000000000" pitchFamily="2" charset="-78"/>
              </a:rPr>
              <a:t> </a:t>
            </a:r>
            <a:r>
              <a:rPr lang="fa-IR" sz="2000" dirty="0">
                <a:cs typeface="B Nazanin" panose="00000400000000000000" pitchFamily="2" charset="-78"/>
              </a:rPr>
              <a:t>مواجهه پوست ناسالم مانند درماتیت،زخم باز.....</a:t>
            </a:r>
          </a:p>
          <a:p>
            <a:pPr marL="0" indent="0" algn="r" rtl="1">
              <a:buNone/>
            </a:pPr>
            <a:r>
              <a:rPr lang="fa-IR" sz="2000" b="1" dirty="0">
                <a:cs typeface="B Nazanin" panose="00000400000000000000" pitchFamily="2" charset="-78"/>
              </a:rPr>
              <a:t>2</a:t>
            </a:r>
            <a:r>
              <a:rPr lang="fa-IR" sz="2000" b="1" dirty="0" smtClean="0">
                <a:cs typeface="B Nazanin" panose="00000400000000000000" pitchFamily="2" charset="-78"/>
              </a:rPr>
              <a:t> </a:t>
            </a:r>
            <a:r>
              <a:rPr lang="fa-IR" sz="2000" b="1" dirty="0">
                <a:cs typeface="B Nazanin" panose="00000400000000000000" pitchFamily="2" charset="-78"/>
              </a:rPr>
              <a:t>. نوع مایع /بافت</a:t>
            </a:r>
          </a:p>
          <a:p>
            <a:pPr algn="r" rtl="1"/>
            <a:r>
              <a:rPr lang="fa-IR" sz="2000" dirty="0">
                <a:cs typeface="B Nazanin" panose="00000400000000000000" pitchFamily="2" charset="-78"/>
              </a:rPr>
              <a:t>تماس با مایعات و موارد زیر نیاز به مداخله و پیگیری دارند:</a:t>
            </a:r>
          </a:p>
          <a:p>
            <a:pPr algn="r" rtl="1"/>
            <a:r>
              <a:rPr lang="fa-IR" sz="2000" dirty="0" smtClean="0">
                <a:cs typeface="B Nazanin" panose="00000400000000000000" pitchFamily="2" charset="-78"/>
              </a:rPr>
              <a:t> </a:t>
            </a:r>
            <a:r>
              <a:rPr lang="fa-IR" sz="2000" dirty="0">
                <a:cs typeface="B Nazanin" panose="00000400000000000000" pitchFamily="2" charset="-78"/>
              </a:rPr>
              <a:t>خون</a:t>
            </a:r>
          </a:p>
          <a:p>
            <a:pPr algn="r" rtl="1"/>
            <a:r>
              <a:rPr lang="fa-IR" sz="2000" dirty="0" smtClean="0">
                <a:cs typeface="B Nazanin" panose="00000400000000000000" pitchFamily="2" charset="-78"/>
              </a:rPr>
              <a:t>مایعات </a:t>
            </a:r>
            <a:r>
              <a:rPr lang="fa-IR" sz="2000" dirty="0">
                <a:cs typeface="B Nazanin" panose="00000400000000000000" pitchFamily="2" charset="-78"/>
              </a:rPr>
              <a:t>حاوی خون قابل رویت</a:t>
            </a:r>
          </a:p>
          <a:p>
            <a:pPr algn="r" rtl="1"/>
            <a:r>
              <a:rPr lang="fa-IR" sz="2000" dirty="0" smtClean="0">
                <a:cs typeface="B Nazanin" panose="00000400000000000000" pitchFamily="2" charset="-78"/>
              </a:rPr>
              <a:t> </a:t>
            </a:r>
            <a:r>
              <a:rPr lang="fa-IR" sz="2000" dirty="0">
                <a:cs typeface="B Nazanin" panose="00000400000000000000" pitchFamily="2" charset="-78"/>
              </a:rPr>
              <a:t>مایع یا بافت بالقوه عفونی </a:t>
            </a:r>
            <a:r>
              <a:rPr lang="fa-IR" sz="2000" dirty="0" smtClean="0">
                <a:cs typeface="B Nazanin" panose="00000400000000000000" pitchFamily="2" charset="-78"/>
              </a:rPr>
              <a:t>(منی</a:t>
            </a:r>
            <a:r>
              <a:rPr lang="fa-IR" sz="2000" dirty="0">
                <a:cs typeface="B Nazanin" panose="00000400000000000000" pitchFamily="2" charset="-78"/>
              </a:rPr>
              <a:t>، ترشحات واژینال، مایع مغزی نخاعی، مایع سینوویال، مایع پلور، مایع صفاقی، </a:t>
            </a:r>
            <a:r>
              <a:rPr lang="fa-IR" sz="2000" dirty="0" smtClean="0">
                <a:cs typeface="B Nazanin" panose="00000400000000000000" pitchFamily="2" charset="-78"/>
              </a:rPr>
              <a:t>مایع پریکارد </a:t>
            </a:r>
            <a:r>
              <a:rPr lang="fa-IR" sz="2000" dirty="0">
                <a:cs typeface="B Nazanin" panose="00000400000000000000" pitchFamily="2" charset="-78"/>
              </a:rPr>
              <a:t>و مایع </a:t>
            </a:r>
            <a:r>
              <a:rPr lang="fa-IR" sz="2000" dirty="0" smtClean="0">
                <a:cs typeface="B Nazanin" panose="00000400000000000000" pitchFamily="2" charset="-78"/>
              </a:rPr>
              <a:t>آمینوتیک)</a:t>
            </a:r>
          </a:p>
          <a:p>
            <a:pPr algn="r" rtl="1"/>
            <a:r>
              <a:rPr lang="fa-IR" sz="2000" dirty="0" smtClean="0">
                <a:cs typeface="B Nazanin" panose="00000400000000000000" pitchFamily="2" charset="-78"/>
              </a:rPr>
              <a:t>تماس </a:t>
            </a:r>
            <a:r>
              <a:rPr lang="fa-IR" sz="2000" dirty="0">
                <a:cs typeface="B Nazanin" panose="00000400000000000000" pitchFamily="2" charset="-78"/>
              </a:rPr>
              <a:t>مستقیم با ویروس در </a:t>
            </a:r>
            <a:r>
              <a:rPr lang="fa-IR" sz="2000" dirty="0" smtClean="0">
                <a:cs typeface="B Nazanin" panose="00000400000000000000" pitchFamily="2" charset="-78"/>
              </a:rPr>
              <a:t>آزمایشگاه</a:t>
            </a:r>
            <a:endParaRPr lang="fa-IR" sz="2000" dirty="0">
              <a:cs typeface="B Nazanin" panose="00000400000000000000" pitchFamily="2" charset="-78"/>
            </a:endParaRPr>
          </a:p>
        </p:txBody>
      </p:sp>
    </p:spTree>
    <p:extLst>
      <p:ext uri="{BB962C8B-B14F-4D97-AF65-F5344CB8AC3E}">
        <p14:creationId xmlns:p14="http://schemas.microsoft.com/office/powerpoint/2010/main" val="4236685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rtl="1"/>
            <a:r>
              <a:rPr lang="fa-IR" sz="2400" b="1" dirty="0">
                <a:cs typeface="B Nazanin" panose="00000400000000000000" pitchFamily="2" charset="-78"/>
              </a:rPr>
              <a:t>3 . شدت مواجهه</a:t>
            </a:r>
            <a:br>
              <a:rPr lang="fa-IR" sz="2400" b="1" dirty="0">
                <a:cs typeface="B Nazanin" panose="00000400000000000000" pitchFamily="2" charset="-78"/>
              </a:rPr>
            </a:br>
            <a:r>
              <a:rPr lang="fa-IR" sz="2400" dirty="0" smtClean="0">
                <a:cs typeface="B Nazanin" panose="00000400000000000000" pitchFamily="2" charset="-78"/>
              </a:rPr>
              <a:t> </a:t>
            </a:r>
            <a:r>
              <a:rPr lang="fa-IR" sz="2400" dirty="0">
                <a:cs typeface="B Nazanin" panose="00000400000000000000" pitchFamily="2" charset="-78"/>
              </a:rPr>
              <a:t>شامل مقدار خون یا ترشحات</a:t>
            </a:r>
            <a:br>
              <a:rPr lang="fa-IR" sz="2400" dirty="0">
                <a:cs typeface="B Nazanin" panose="00000400000000000000" pitchFamily="2" charset="-78"/>
              </a:rPr>
            </a:br>
            <a:r>
              <a:rPr lang="fa-IR" sz="2400" dirty="0" smtClean="0">
                <a:cs typeface="B Nazanin" panose="00000400000000000000" pitchFamily="2" charset="-78"/>
              </a:rPr>
              <a:t> </a:t>
            </a:r>
            <a:r>
              <a:rPr lang="fa-IR" sz="2400" dirty="0">
                <a:cs typeface="B Nazanin" panose="00000400000000000000" pitchFamily="2" charset="-78"/>
              </a:rPr>
              <a:t>عمق مواجهه در تماسهاس پوستی</a:t>
            </a:r>
            <a:br>
              <a:rPr lang="fa-IR" sz="2400" dirty="0">
                <a:cs typeface="B Nazanin" panose="00000400000000000000" pitchFamily="2" charset="-78"/>
              </a:rPr>
            </a:br>
            <a:r>
              <a:rPr lang="fa-IR" sz="2400" dirty="0" smtClean="0">
                <a:cs typeface="B Nazanin" panose="00000400000000000000" pitchFamily="2" charset="-78"/>
              </a:rPr>
              <a:t> </a:t>
            </a:r>
            <a:r>
              <a:rPr lang="fa-IR" sz="2400" dirty="0">
                <a:cs typeface="B Nazanin" panose="00000400000000000000" pitchFamily="2" charset="-78"/>
              </a:rPr>
              <a:t>حجم ترشحات در تماسهای مخاطی</a:t>
            </a:r>
          </a:p>
        </p:txBody>
      </p:sp>
      <p:sp>
        <p:nvSpPr>
          <p:cNvPr id="6" name="Rectangle 5"/>
          <p:cNvSpPr/>
          <p:nvPr/>
        </p:nvSpPr>
        <p:spPr>
          <a:xfrm>
            <a:off x="746478" y="3104444"/>
            <a:ext cx="10699044" cy="3279421"/>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marL="342900" indent="-342900" algn="r" rtl="1">
              <a:buFont typeface="Wingdings" panose="05000000000000000000" pitchFamily="2" charset="2"/>
              <a:buChar char="ü"/>
            </a:pPr>
            <a:r>
              <a:rPr lang="fa-IR" sz="2400" dirty="0">
                <a:cs typeface="B Nazanin" panose="00000400000000000000" pitchFamily="2" charset="-78"/>
              </a:rPr>
              <a:t>بیمار از نظر </a:t>
            </a:r>
            <a:r>
              <a:rPr lang="en-US" sz="2400" dirty="0">
                <a:cs typeface="B Nazanin" panose="00000400000000000000" pitchFamily="2" charset="-78"/>
              </a:rPr>
              <a:t>HBS Ag ، HCV Ab </a:t>
            </a:r>
            <a:r>
              <a:rPr lang="fa-IR" sz="2400" dirty="0">
                <a:cs typeface="B Nazanin" panose="00000400000000000000" pitchFamily="2" charset="-78"/>
              </a:rPr>
              <a:t>و </a:t>
            </a:r>
            <a:r>
              <a:rPr lang="en-US" sz="2400" dirty="0">
                <a:cs typeface="B Nazanin" panose="00000400000000000000" pitchFamily="2" charset="-78"/>
              </a:rPr>
              <a:t>HIV Ab </a:t>
            </a:r>
            <a:r>
              <a:rPr lang="fa-IR" sz="2400" dirty="0" smtClean="0">
                <a:cs typeface="B Nazanin" panose="00000400000000000000" pitchFamily="2" charset="-78"/>
              </a:rPr>
              <a:t> بررسی </a:t>
            </a:r>
            <a:r>
              <a:rPr lang="fa-IR" sz="2400" dirty="0">
                <a:cs typeface="B Nazanin" panose="00000400000000000000" pitchFamily="2" charset="-78"/>
              </a:rPr>
              <a:t>شود. </a:t>
            </a:r>
            <a:endParaRPr lang="fa-IR" sz="2400" dirty="0" smtClean="0">
              <a:cs typeface="B Nazanin" panose="00000400000000000000" pitchFamily="2" charset="-78"/>
            </a:endParaRPr>
          </a:p>
          <a:p>
            <a:pPr marL="342900" indent="-342900" algn="r" rtl="1">
              <a:buFont typeface="Wingdings" panose="05000000000000000000" pitchFamily="2" charset="2"/>
              <a:buChar char="ü"/>
            </a:pPr>
            <a:r>
              <a:rPr lang="fa-IR" sz="2400" dirty="0" smtClean="0">
                <a:cs typeface="B Nazanin" panose="00000400000000000000" pitchFamily="2" charset="-78"/>
              </a:rPr>
              <a:t>اگر </a:t>
            </a:r>
            <a:r>
              <a:rPr lang="fa-IR" sz="2400" dirty="0">
                <a:cs typeface="B Nazanin" panose="00000400000000000000" pitchFamily="2" charset="-78"/>
              </a:rPr>
              <a:t>آزمایش منبع از نظر </a:t>
            </a:r>
            <a:r>
              <a:rPr lang="en-US" sz="2400" dirty="0">
                <a:cs typeface="B Nazanin" panose="00000400000000000000" pitchFamily="2" charset="-78"/>
              </a:rPr>
              <a:t>HIV </a:t>
            </a:r>
            <a:r>
              <a:rPr lang="fa-IR" sz="2400" dirty="0">
                <a:cs typeface="B Nazanin" panose="00000400000000000000" pitchFamily="2" charset="-78"/>
              </a:rPr>
              <a:t>مثبت باشد،این تست مثبت اولیه باید تائید شود </a:t>
            </a:r>
            <a:r>
              <a:rPr lang="fa-IR" sz="2400" dirty="0" smtClean="0">
                <a:cs typeface="B Nazanin" panose="00000400000000000000" pitchFamily="2" charset="-78"/>
              </a:rPr>
              <a:t>(بر </a:t>
            </a:r>
            <a:r>
              <a:rPr lang="fa-IR" sz="2400" dirty="0">
                <a:cs typeface="B Nazanin" panose="00000400000000000000" pitchFamily="2" charset="-78"/>
              </a:rPr>
              <a:t>اساس الگوریتم </a:t>
            </a:r>
            <a:r>
              <a:rPr lang="fa-IR" sz="2400" dirty="0" smtClean="0">
                <a:cs typeface="B Nazanin" panose="00000400000000000000" pitchFamily="2" charset="-78"/>
              </a:rPr>
              <a:t>کشوری) </a:t>
            </a:r>
            <a:r>
              <a:rPr lang="fa-IR" sz="2400" dirty="0">
                <a:cs typeface="B Nazanin" panose="00000400000000000000" pitchFamily="2" charset="-78"/>
              </a:rPr>
              <a:t>اما </a:t>
            </a:r>
            <a:r>
              <a:rPr lang="fa-IR" sz="2400" dirty="0" smtClean="0">
                <a:cs typeface="B Nazanin" panose="00000400000000000000" pitchFamily="2" charset="-78"/>
              </a:rPr>
              <a:t>تجویز پروفیلاکسی </a:t>
            </a:r>
            <a:r>
              <a:rPr lang="fa-IR" sz="2400" dirty="0">
                <a:cs typeface="B Nazanin" panose="00000400000000000000" pitchFamily="2" charset="-78"/>
              </a:rPr>
              <a:t>برای فرد مواجهه یافته در صورت وجود اندیکاسیون، نباید تا زمان تایید تشخیص، به تاخیر بیفتد.</a:t>
            </a:r>
          </a:p>
        </p:txBody>
      </p:sp>
      <p:sp>
        <p:nvSpPr>
          <p:cNvPr id="7" name="Rounded Rectangle 6"/>
          <p:cNvSpPr/>
          <p:nvPr/>
        </p:nvSpPr>
        <p:spPr>
          <a:xfrm>
            <a:off x="6795911" y="2133600"/>
            <a:ext cx="4557889" cy="982133"/>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fa-IR" sz="2800" dirty="0" smtClean="0">
                <a:cs typeface="B Nazanin" panose="00000400000000000000" pitchFamily="2" charset="-78"/>
              </a:rPr>
              <a:t>ارزیابی منبع مواجهه</a:t>
            </a:r>
            <a:endParaRPr lang="fa-IR" sz="2800" dirty="0">
              <a:cs typeface="B Nazanin" panose="00000400000000000000" pitchFamily="2" charset="-78"/>
            </a:endParaRPr>
          </a:p>
        </p:txBody>
      </p:sp>
    </p:spTree>
    <p:extLst>
      <p:ext uri="{BB962C8B-B14F-4D97-AF65-F5344CB8AC3E}">
        <p14:creationId xmlns:p14="http://schemas.microsoft.com/office/powerpoint/2010/main" val="13485345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6182431"/>
          </a:xfrm>
        </p:spPr>
        <p:txBody>
          <a:bodyPr>
            <a:noAutofit/>
          </a:bodyPr>
          <a:lstStyle/>
          <a:p>
            <a:pPr algn="r" rtl="1"/>
            <a:r>
              <a:rPr lang="fa-IR" sz="2000" dirty="0" smtClean="0">
                <a:cs typeface="B Nazanin" panose="00000400000000000000" pitchFamily="2" charset="-78"/>
              </a:rPr>
              <a:t>انجام </a:t>
            </a:r>
            <a:r>
              <a:rPr lang="en-US" sz="2000" dirty="0">
                <a:cs typeface="B Nazanin" panose="00000400000000000000" pitchFamily="2" charset="-78"/>
              </a:rPr>
              <a:t>HIV RNA </a:t>
            </a:r>
            <a:r>
              <a:rPr lang="fa-IR" sz="2000" dirty="0">
                <a:cs typeface="B Nazanin" panose="00000400000000000000" pitchFamily="2" charset="-78"/>
              </a:rPr>
              <a:t>پلاسما در مورد </a:t>
            </a:r>
            <a:r>
              <a:rPr lang="fa-IR" sz="2000" dirty="0" smtClean="0">
                <a:cs typeface="B Nazanin" panose="00000400000000000000" pitchFamily="2" charset="-78"/>
              </a:rPr>
              <a:t>زیر</a:t>
            </a:r>
            <a:r>
              <a:rPr lang="fa-IR" sz="2000" dirty="0">
                <a:cs typeface="B Nazanin" panose="00000400000000000000" pitchFamily="2" charset="-78"/>
              </a:rPr>
              <a:t> </a:t>
            </a:r>
            <a:r>
              <a:rPr lang="fa-IR" sz="2000" dirty="0" smtClean="0">
                <a:cs typeface="B Nazanin" panose="00000400000000000000" pitchFamily="2" charset="-78"/>
              </a:rPr>
              <a:t>توصیه </a:t>
            </a:r>
            <a:r>
              <a:rPr lang="fa-IR" sz="2000" dirty="0">
                <a:cs typeface="B Nazanin" panose="00000400000000000000" pitchFamily="2" charset="-78"/>
              </a:rPr>
              <a:t>می شود:</a:t>
            </a:r>
            <a:br>
              <a:rPr lang="fa-IR" sz="2000" dirty="0">
                <a:cs typeface="B Nazanin" panose="00000400000000000000" pitchFamily="2" charset="-78"/>
              </a:rPr>
            </a:br>
            <a:r>
              <a:rPr lang="fa-IR" sz="2000" dirty="0" smtClean="0">
                <a:cs typeface="B Nazanin" panose="00000400000000000000" pitchFamily="2" charset="-78"/>
              </a:rPr>
              <a:t>اگر </a:t>
            </a:r>
            <a:r>
              <a:rPr lang="fa-IR" sz="2000" dirty="0">
                <a:cs typeface="B Nazanin" panose="00000400000000000000" pitchFamily="2" charset="-78"/>
              </a:rPr>
              <a:t>تست سرولوژیک منبع مواجهه از نظر </a:t>
            </a:r>
            <a:r>
              <a:rPr lang="en-US" sz="2000" dirty="0">
                <a:cs typeface="B Nazanin" panose="00000400000000000000" pitchFamily="2" charset="-78"/>
              </a:rPr>
              <a:t>HIV </a:t>
            </a:r>
            <a:r>
              <a:rPr lang="fa-IR" sz="2000" dirty="0">
                <a:cs typeface="B Nazanin" panose="00000400000000000000" pitchFamily="2" charset="-78"/>
              </a:rPr>
              <a:t>منفی باشد، اما مواجهه پرخطر با </a:t>
            </a:r>
            <a:r>
              <a:rPr lang="en-US" sz="2000" dirty="0">
                <a:cs typeface="B Nazanin" panose="00000400000000000000" pitchFamily="2" charset="-78"/>
              </a:rPr>
              <a:t>HIV </a:t>
            </a:r>
            <a:r>
              <a:rPr lang="fa-IR" sz="2000" dirty="0">
                <a:cs typeface="B Nazanin" panose="00000400000000000000" pitchFamily="2" charset="-78"/>
              </a:rPr>
              <a:t>در طی </a:t>
            </a:r>
            <a:r>
              <a:rPr lang="fa-IR" sz="2000" dirty="0" smtClean="0">
                <a:cs typeface="B Nazanin" panose="00000400000000000000" pitchFamily="2" charset="-78"/>
              </a:rPr>
              <a:t>۴ هفته </a:t>
            </a:r>
            <a:r>
              <a:rPr lang="fa-IR" sz="2000" dirty="0">
                <a:cs typeface="B Nazanin" panose="00000400000000000000" pitchFamily="2" charset="-78"/>
              </a:rPr>
              <a:t>اخیر وجود داشته است.</a:t>
            </a:r>
            <a:br>
              <a:rPr lang="fa-IR" sz="2000" dirty="0">
                <a:cs typeface="B Nazanin" panose="00000400000000000000" pitchFamily="2" charset="-78"/>
              </a:rPr>
            </a:br>
            <a:r>
              <a:rPr lang="fa-IR" sz="2000" dirty="0" smtClean="0">
                <a:cs typeface="B Nazanin" panose="00000400000000000000" pitchFamily="2" charset="-78"/>
              </a:rPr>
              <a:t>درصورتیکه </a:t>
            </a:r>
            <a:r>
              <a:rPr lang="fa-IR" sz="2000" dirty="0">
                <a:cs typeface="B Nazanin" panose="00000400000000000000" pitchFamily="2" charset="-78"/>
              </a:rPr>
              <a:t>به هر علتی نتوانید آزمایشات مورد نیاز را برای منبع مواجهه انجام دهید، تشخیص طبی، علائم بالینی و</a:t>
            </a:r>
            <a:br>
              <a:rPr lang="fa-IR" sz="2000" dirty="0">
                <a:cs typeface="B Nazanin" panose="00000400000000000000" pitchFamily="2" charset="-78"/>
              </a:rPr>
            </a:br>
            <a:r>
              <a:rPr lang="fa-IR" sz="2000" dirty="0">
                <a:cs typeface="B Nazanin" panose="00000400000000000000" pitchFamily="2" charset="-78"/>
              </a:rPr>
              <a:t>سابقه رفتارهای پر خطر را در نظر بگیرید. </a:t>
            </a:r>
            <a:r>
              <a:rPr lang="fa-IR" sz="2000" dirty="0" smtClean="0">
                <a:cs typeface="B Nazanin" panose="00000400000000000000" pitchFamily="2" charset="-78"/>
              </a:rPr>
              <a:t/>
            </a:r>
            <a:br>
              <a:rPr lang="fa-IR" sz="2000" dirty="0" smtClean="0">
                <a:cs typeface="B Nazanin" panose="00000400000000000000" pitchFamily="2" charset="-78"/>
              </a:rPr>
            </a:br>
            <a:r>
              <a:rPr lang="fa-IR" sz="2000" dirty="0">
                <a:cs typeface="B Nazanin" panose="00000400000000000000" pitchFamily="2" charset="-78"/>
              </a:rPr>
              <a:t/>
            </a:r>
            <a:br>
              <a:rPr lang="fa-IR" sz="2000" dirty="0">
                <a:cs typeface="B Nazanin" panose="00000400000000000000" pitchFamily="2" charset="-78"/>
              </a:rPr>
            </a:br>
            <a:r>
              <a:rPr lang="fa-IR" sz="2000" dirty="0" smtClean="0">
                <a:cs typeface="B Nazanin" panose="00000400000000000000" pitchFamily="2" charset="-78"/>
              </a:rPr>
              <a:t/>
            </a:r>
            <a:br>
              <a:rPr lang="fa-IR" sz="2000" dirty="0" smtClean="0">
                <a:cs typeface="B Nazanin" panose="00000400000000000000" pitchFamily="2" charset="-78"/>
              </a:rPr>
            </a:br>
            <a:r>
              <a:rPr lang="fa-IR" sz="2000" dirty="0">
                <a:cs typeface="B Nazanin" panose="00000400000000000000" pitchFamily="2" charset="-78"/>
              </a:rPr>
              <a:t/>
            </a:r>
            <a:br>
              <a:rPr lang="fa-IR" sz="2000" dirty="0">
                <a:cs typeface="B Nazanin" panose="00000400000000000000" pitchFamily="2" charset="-78"/>
              </a:rPr>
            </a:br>
            <a:r>
              <a:rPr lang="fa-IR" sz="2000" dirty="0" smtClean="0">
                <a:cs typeface="B Nazanin" panose="00000400000000000000" pitchFamily="2" charset="-78"/>
              </a:rPr>
              <a:t/>
            </a:r>
            <a:br>
              <a:rPr lang="fa-IR" sz="2000" dirty="0" smtClean="0">
                <a:cs typeface="B Nazanin" panose="00000400000000000000" pitchFamily="2" charset="-78"/>
              </a:rPr>
            </a:br>
            <a:r>
              <a:rPr lang="fa-IR" sz="2000" dirty="0" smtClean="0">
                <a:cs typeface="B Nazanin" panose="00000400000000000000" pitchFamily="2" charset="-78"/>
              </a:rPr>
              <a:t/>
            </a:r>
            <a:br>
              <a:rPr lang="fa-IR" sz="2000" dirty="0" smtClean="0">
                <a:cs typeface="B Nazanin" panose="00000400000000000000" pitchFamily="2" charset="-78"/>
              </a:rPr>
            </a:br>
            <a:r>
              <a:rPr lang="fa-IR" sz="2000" dirty="0" smtClean="0">
                <a:cs typeface="B Nazanin" panose="00000400000000000000" pitchFamily="2" charset="-78"/>
              </a:rPr>
              <a:t>افراد </a:t>
            </a:r>
            <a:r>
              <a:rPr lang="fa-IR" sz="2000" dirty="0">
                <a:cs typeface="B Nazanin" panose="00000400000000000000" pitchFamily="2" charset="-78"/>
              </a:rPr>
              <a:t>ذیل در گروههای پرخطر قرار میگیرند:</a:t>
            </a:r>
            <a:br>
              <a:rPr lang="fa-IR" sz="2000" dirty="0">
                <a:cs typeface="B Nazanin" panose="00000400000000000000" pitchFamily="2" charset="-78"/>
              </a:rPr>
            </a:br>
            <a:r>
              <a:rPr lang="fa-IR" sz="2000" dirty="0" smtClean="0">
                <a:cs typeface="B Nazanin" panose="00000400000000000000" pitchFamily="2" charset="-78"/>
              </a:rPr>
              <a:t> *مصرف </a:t>
            </a:r>
            <a:r>
              <a:rPr lang="fa-IR" sz="2000" dirty="0">
                <a:cs typeface="B Nazanin" panose="00000400000000000000" pitchFamily="2" charset="-78"/>
              </a:rPr>
              <a:t>کنندگان مواد </a:t>
            </a:r>
            <a:r>
              <a:rPr lang="fa-IR" sz="2000" dirty="0" smtClean="0">
                <a:cs typeface="B Nazanin" panose="00000400000000000000" pitchFamily="2" charset="-78"/>
              </a:rPr>
              <a:t>تزریقی</a:t>
            </a:r>
            <a:r>
              <a:rPr lang="fa-IR" sz="2000" dirty="0">
                <a:cs typeface="B Nazanin" panose="00000400000000000000" pitchFamily="2" charset="-78"/>
              </a:rPr>
              <a:t/>
            </a:r>
            <a:br>
              <a:rPr lang="fa-IR" sz="2000" dirty="0">
                <a:cs typeface="B Nazanin" panose="00000400000000000000" pitchFamily="2" charset="-78"/>
              </a:rPr>
            </a:br>
            <a:r>
              <a:rPr lang="fa-IR" sz="2000" dirty="0" smtClean="0">
                <a:cs typeface="B Nazanin" panose="00000400000000000000" pitchFamily="2" charset="-78"/>
              </a:rPr>
              <a:t> *افرادیکه </a:t>
            </a:r>
            <a:r>
              <a:rPr lang="fa-IR" sz="2000" dirty="0">
                <a:cs typeface="B Nazanin" panose="00000400000000000000" pitchFamily="2" charset="-78"/>
              </a:rPr>
              <a:t>سابقه زندان و یا بازپروری داشته اند</a:t>
            </a:r>
            <a:br>
              <a:rPr lang="fa-IR" sz="2000" dirty="0">
                <a:cs typeface="B Nazanin" panose="00000400000000000000" pitchFamily="2" charset="-78"/>
              </a:rPr>
            </a:br>
            <a:r>
              <a:rPr lang="fa-IR" sz="2000" dirty="0" smtClean="0">
                <a:cs typeface="B Nazanin" panose="00000400000000000000" pitchFamily="2" charset="-78"/>
              </a:rPr>
              <a:t>*افرادیکه </a:t>
            </a:r>
            <a:r>
              <a:rPr lang="fa-IR" sz="2000" dirty="0">
                <a:cs typeface="B Nazanin" panose="00000400000000000000" pitchFamily="2" charset="-78"/>
              </a:rPr>
              <a:t>سابقه رفتارهای جنسی پرخطر دارند. این افراد شامل </a:t>
            </a:r>
            <a:r>
              <a:rPr lang="en-US" sz="2000" dirty="0">
                <a:cs typeface="B Nazanin" panose="00000400000000000000" pitchFamily="2" charset="-78"/>
              </a:rPr>
              <a:t>sex-worker </a:t>
            </a:r>
            <a:r>
              <a:rPr lang="fa-IR" sz="2000" dirty="0">
                <a:cs typeface="B Nazanin" panose="00000400000000000000" pitchFamily="2" charset="-78"/>
              </a:rPr>
              <a:t>ها)یعنی کسانی که در ازای ارتباط</a:t>
            </a:r>
            <a:br>
              <a:rPr lang="fa-IR" sz="2000" dirty="0">
                <a:cs typeface="B Nazanin" panose="00000400000000000000" pitchFamily="2" charset="-78"/>
              </a:rPr>
            </a:br>
            <a:r>
              <a:rPr lang="fa-IR" sz="2000" dirty="0">
                <a:cs typeface="B Nazanin" panose="00000400000000000000" pitchFamily="2" charset="-78"/>
              </a:rPr>
              <a:t>جنسی مبادرت به دریافت پول یا کالا مینمایند(، افراد </a:t>
            </a:r>
            <a:r>
              <a:rPr lang="en-US" sz="2000" dirty="0">
                <a:cs typeface="B Nazanin" panose="00000400000000000000" pitchFamily="2" charset="-78"/>
              </a:rPr>
              <a:t>MSM (Men who have Sex with Men) </a:t>
            </a:r>
            <a:r>
              <a:rPr lang="fa-IR" sz="2000" dirty="0">
                <a:cs typeface="B Nazanin" panose="00000400000000000000" pitchFamily="2" charset="-78"/>
              </a:rPr>
              <a:t>و افراد</a:t>
            </a:r>
            <a:br>
              <a:rPr lang="fa-IR" sz="2000" dirty="0">
                <a:cs typeface="B Nazanin" panose="00000400000000000000" pitchFamily="2" charset="-78"/>
              </a:rPr>
            </a:br>
            <a:r>
              <a:rPr lang="en-US" sz="2000" dirty="0">
                <a:cs typeface="B Nazanin" panose="00000400000000000000" pitchFamily="2" charset="-78"/>
              </a:rPr>
              <a:t>Transsexual </a:t>
            </a:r>
            <a:r>
              <a:rPr lang="fa-IR" sz="2000" dirty="0">
                <a:cs typeface="B Nazanin" panose="00000400000000000000" pitchFamily="2" charset="-78"/>
              </a:rPr>
              <a:t>و </a:t>
            </a:r>
            <a:r>
              <a:rPr lang="en-US" sz="2000" dirty="0" smtClean="0">
                <a:cs typeface="B Nazanin" panose="00000400000000000000" pitchFamily="2" charset="-78"/>
              </a:rPr>
              <a:t> Bisexual </a:t>
            </a:r>
            <a:r>
              <a:rPr lang="fa-IR" sz="2000" dirty="0">
                <a:cs typeface="B Nazanin" panose="00000400000000000000" pitchFamily="2" charset="-78"/>
              </a:rPr>
              <a:t>میباشند.</a:t>
            </a:r>
            <a:br>
              <a:rPr lang="fa-IR" sz="2000" dirty="0">
                <a:cs typeface="B Nazanin" panose="00000400000000000000" pitchFamily="2" charset="-78"/>
              </a:rPr>
            </a:br>
            <a:r>
              <a:rPr lang="fa-IR" sz="2000" dirty="0" smtClean="0">
                <a:cs typeface="B Nazanin" panose="00000400000000000000" pitchFamily="2" charset="-78"/>
              </a:rPr>
              <a:t>*همسر </a:t>
            </a:r>
            <a:r>
              <a:rPr lang="fa-IR" sz="2000" dirty="0">
                <a:cs typeface="B Nazanin" panose="00000400000000000000" pitchFamily="2" charset="-78"/>
              </a:rPr>
              <a:t>یا شریک جنسی هر یک از گروههای فوق</a:t>
            </a:r>
          </a:p>
        </p:txBody>
      </p:sp>
    </p:spTree>
    <p:extLst>
      <p:ext uri="{BB962C8B-B14F-4D97-AF65-F5344CB8AC3E}">
        <p14:creationId xmlns:p14="http://schemas.microsoft.com/office/powerpoint/2010/main" val="2515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0467" y="888647"/>
            <a:ext cx="10515600" cy="4351338"/>
          </a:xfrm>
        </p:spPr>
        <p:txBody>
          <a:bodyPr>
            <a:normAutofit/>
          </a:bodyPr>
          <a:lstStyle/>
          <a:p>
            <a:pPr marL="0" indent="0" algn="r" rtl="1">
              <a:buNone/>
            </a:pPr>
            <a:r>
              <a:rPr lang="fa-IR" sz="2400" b="1" dirty="0" smtClean="0">
                <a:cs typeface="B Nazanin" panose="00000400000000000000" pitchFamily="2" charset="-78"/>
              </a:rPr>
              <a:t>زمانی </a:t>
            </a:r>
            <a:r>
              <a:rPr lang="fa-IR" sz="2400" b="1" dirty="0">
                <a:cs typeface="B Nazanin" panose="00000400000000000000" pitchFamily="2" charset="-78"/>
              </a:rPr>
              <a:t>که منبع مشخص </a:t>
            </a:r>
            <a:r>
              <a:rPr lang="fa-IR" sz="2400" b="1" dirty="0" smtClean="0">
                <a:cs typeface="B Nazanin" panose="00000400000000000000" pitchFamily="2" charset="-78"/>
              </a:rPr>
              <a:t>نیست:</a:t>
            </a:r>
          </a:p>
          <a:p>
            <a:pPr algn="r" rtl="1">
              <a:buFont typeface="Wingdings" panose="05000000000000000000" pitchFamily="2" charset="2"/>
              <a:buChar char="ü"/>
            </a:pPr>
            <a:r>
              <a:rPr lang="fa-IR" sz="2400" dirty="0" smtClean="0">
                <a:cs typeface="B Nazanin" panose="00000400000000000000" pitchFamily="2" charset="-78"/>
              </a:rPr>
              <a:t>آزمایش </a:t>
            </a:r>
            <a:r>
              <a:rPr lang="fa-IR" sz="2400" dirty="0">
                <a:cs typeface="B Nazanin" panose="00000400000000000000" pitchFamily="2" charset="-78"/>
              </a:rPr>
              <a:t>سوزنهای دور ریخته شده برای پاتوژنهای خونی ارزش تشخیصی ندارد و ممنوع است.</a:t>
            </a:r>
          </a:p>
        </p:txBody>
      </p:sp>
      <p:sp>
        <p:nvSpPr>
          <p:cNvPr id="4" name="Rounded Rectangle 3"/>
          <p:cNvSpPr/>
          <p:nvPr/>
        </p:nvSpPr>
        <p:spPr>
          <a:xfrm>
            <a:off x="1851378" y="3149600"/>
            <a:ext cx="9685866" cy="3578578"/>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r" rtl="1"/>
            <a:r>
              <a:rPr lang="fa-IR" sz="2400" b="1" dirty="0">
                <a:cs typeface="B Nazanin" panose="00000400000000000000" pitchFamily="2" charset="-78"/>
              </a:rPr>
              <a:t>ارزيابي فرد مواجهه </a:t>
            </a:r>
            <a:r>
              <a:rPr lang="fa-IR" sz="2400" b="1" dirty="0" smtClean="0">
                <a:cs typeface="B Nazanin" panose="00000400000000000000" pitchFamily="2" charset="-78"/>
              </a:rPr>
              <a:t>يافته</a:t>
            </a:r>
          </a:p>
          <a:p>
            <a:pPr algn="r" rtl="1"/>
            <a:endParaRPr lang="en-US" sz="2400" b="1" dirty="0" smtClean="0">
              <a:cs typeface="B Nazanin" panose="00000400000000000000" pitchFamily="2" charset="-78"/>
            </a:endParaRPr>
          </a:p>
          <a:p>
            <a:pPr marL="342900" indent="-342900" algn="r" rtl="1">
              <a:buFont typeface="Wingdings" panose="05000000000000000000" pitchFamily="2" charset="2"/>
              <a:buChar char="ü"/>
            </a:pPr>
            <a:r>
              <a:rPr lang="fa-IR" sz="2400" dirty="0">
                <a:cs typeface="B Nazanin" panose="00000400000000000000" pitchFamily="2" charset="-78"/>
              </a:rPr>
              <a:t>سابقه ابتلا به عفونت </a:t>
            </a:r>
            <a:r>
              <a:rPr lang="en-US" sz="2400" dirty="0">
                <a:cs typeface="B Nazanin" panose="00000400000000000000" pitchFamily="2" charset="-78"/>
              </a:rPr>
              <a:t>HCV ، HBV </a:t>
            </a:r>
            <a:r>
              <a:rPr lang="fa-IR" sz="2400" dirty="0">
                <a:cs typeface="B Nazanin" panose="00000400000000000000" pitchFamily="2" charset="-78"/>
              </a:rPr>
              <a:t>یا </a:t>
            </a:r>
            <a:r>
              <a:rPr lang="en-US" sz="2400" dirty="0">
                <a:cs typeface="B Nazanin" panose="00000400000000000000" pitchFamily="2" charset="-78"/>
              </a:rPr>
              <a:t>HIV ؛</a:t>
            </a:r>
          </a:p>
          <a:p>
            <a:pPr marL="342900" indent="-342900" algn="r" rtl="1">
              <a:buFont typeface="Wingdings" panose="05000000000000000000" pitchFamily="2" charset="2"/>
              <a:buChar char="ü"/>
            </a:pPr>
            <a:r>
              <a:rPr lang="fa-IR" sz="2400" dirty="0" smtClean="0">
                <a:cs typeface="B Nazanin" panose="00000400000000000000" pitchFamily="2" charset="-78"/>
              </a:rPr>
              <a:t>سابقه </a:t>
            </a:r>
            <a:r>
              <a:rPr lang="fa-IR" sz="2400" dirty="0">
                <a:cs typeface="B Nazanin" panose="00000400000000000000" pitchFamily="2" charset="-78"/>
              </a:rPr>
              <a:t>واکسیناسیون هپاتیت </a:t>
            </a:r>
            <a:r>
              <a:rPr lang="en-US" sz="2400" dirty="0" smtClean="0">
                <a:cs typeface="B Nazanin" panose="00000400000000000000" pitchFamily="2" charset="-78"/>
              </a:rPr>
              <a:t> B </a:t>
            </a:r>
            <a:r>
              <a:rPr lang="fa-IR" sz="2400" dirty="0">
                <a:cs typeface="B Nazanin" panose="00000400000000000000" pitchFamily="2" charset="-78"/>
              </a:rPr>
              <a:t>و وضعیت پاسخ به آن</a:t>
            </a:r>
            <a:r>
              <a:rPr lang="fa-IR" sz="2400" dirty="0" smtClean="0">
                <a:cs typeface="B Nazanin" panose="00000400000000000000" pitchFamily="2" charset="-78"/>
              </a:rPr>
              <a:t>؛</a:t>
            </a:r>
            <a:r>
              <a:rPr lang="fa-IR" sz="2400" dirty="0">
                <a:cs typeface="B Nazanin" panose="00000400000000000000" pitchFamily="2" charset="-78"/>
              </a:rPr>
              <a:t> در صورتیکه وضعیت فرد مواجهه یافته از نظر </a:t>
            </a:r>
            <a:r>
              <a:rPr lang="en-US" sz="2400" dirty="0">
                <a:cs typeface="B Nazanin" panose="00000400000000000000" pitchFamily="2" charset="-78"/>
              </a:rPr>
              <a:t>HCV ، </a:t>
            </a:r>
            <a:r>
              <a:rPr lang="en-US" sz="2400" dirty="0" smtClean="0">
                <a:cs typeface="B Nazanin" panose="00000400000000000000" pitchFamily="2" charset="-78"/>
              </a:rPr>
              <a:t>HBV </a:t>
            </a:r>
            <a:r>
              <a:rPr lang="fa-IR" sz="2400" dirty="0">
                <a:cs typeface="B Nazanin" panose="00000400000000000000" pitchFamily="2" charset="-78"/>
              </a:rPr>
              <a:t>یا </a:t>
            </a:r>
            <a:r>
              <a:rPr lang="en-US" sz="2400" dirty="0" smtClean="0">
                <a:cs typeface="B Nazanin" panose="00000400000000000000" pitchFamily="2" charset="-78"/>
              </a:rPr>
              <a:t> HIV </a:t>
            </a:r>
            <a:r>
              <a:rPr lang="fa-IR" sz="2400" dirty="0">
                <a:cs typeface="B Nazanin" panose="00000400000000000000" pitchFamily="2" charset="-78"/>
              </a:rPr>
              <a:t>مشخص نیست، آزمایش پایه برای </a:t>
            </a:r>
            <a:r>
              <a:rPr lang="en-US" sz="2400" dirty="0">
                <a:cs typeface="B Nazanin" panose="00000400000000000000" pitchFamily="2" charset="-78"/>
              </a:rPr>
              <a:t>HBs Ag ،</a:t>
            </a:r>
          </a:p>
          <a:p>
            <a:pPr algn="r" rtl="1"/>
            <a:r>
              <a:rPr lang="en-US" sz="2400" dirty="0">
                <a:cs typeface="B Nazanin" panose="00000400000000000000" pitchFamily="2" charset="-78"/>
              </a:rPr>
              <a:t>HBs </a:t>
            </a:r>
            <a:r>
              <a:rPr lang="en-US" sz="2400" dirty="0" smtClean="0">
                <a:cs typeface="B Nazanin" panose="00000400000000000000" pitchFamily="2" charset="-78"/>
              </a:rPr>
              <a:t>Ab </a:t>
            </a:r>
            <a:r>
              <a:rPr lang="en-US" sz="2400" dirty="0">
                <a:cs typeface="B Nazanin" panose="00000400000000000000" pitchFamily="2" charset="-78"/>
              </a:rPr>
              <a:t>، </a:t>
            </a:r>
            <a:r>
              <a:rPr lang="en-US" sz="2400" dirty="0" err="1">
                <a:cs typeface="B Nazanin" panose="00000400000000000000" pitchFamily="2" charset="-78"/>
              </a:rPr>
              <a:t>HBc</a:t>
            </a:r>
            <a:r>
              <a:rPr lang="en-US" sz="2400" dirty="0">
                <a:cs typeface="B Nazanin" panose="00000400000000000000" pitchFamily="2" charset="-78"/>
              </a:rPr>
              <a:t> Ab ، HCV Ab </a:t>
            </a:r>
            <a:r>
              <a:rPr lang="fa-IR" sz="2400" dirty="0" smtClean="0">
                <a:cs typeface="B Nazanin" panose="00000400000000000000" pitchFamily="2" charset="-78"/>
              </a:rPr>
              <a:t> و </a:t>
            </a:r>
            <a:r>
              <a:rPr lang="en-US" sz="2400" dirty="0" smtClean="0">
                <a:cs typeface="B Nazanin" panose="00000400000000000000" pitchFamily="2" charset="-78"/>
              </a:rPr>
              <a:t> Ab </a:t>
            </a:r>
            <a:r>
              <a:rPr lang="en-US" sz="2400" dirty="0">
                <a:cs typeface="B Nazanin" panose="00000400000000000000" pitchFamily="2" charset="-78"/>
              </a:rPr>
              <a:t>HIV </a:t>
            </a:r>
            <a:r>
              <a:rPr lang="fa-IR" sz="2400" dirty="0">
                <a:cs typeface="B Nazanin" panose="00000400000000000000" pitchFamily="2" charset="-78"/>
              </a:rPr>
              <a:t>را در اسرع وقت و در صورت موافقت فرد مواجهه یافته </a:t>
            </a:r>
            <a:r>
              <a:rPr lang="fa-IR" sz="2400" dirty="0" smtClean="0">
                <a:cs typeface="B Nazanin" panose="00000400000000000000" pitchFamily="2" charset="-78"/>
              </a:rPr>
              <a:t>درخواست کنید</a:t>
            </a:r>
            <a:r>
              <a:rPr lang="fa-IR" sz="2400" dirty="0">
                <a:cs typeface="B Nazanin" panose="00000400000000000000" pitchFamily="2" charset="-78"/>
              </a:rPr>
              <a:t>. </a:t>
            </a:r>
            <a:r>
              <a:rPr lang="fa-IR" sz="2400" dirty="0" smtClean="0">
                <a:cs typeface="B Nazanin" panose="00000400000000000000" pitchFamily="2" charset="-78"/>
              </a:rPr>
              <a:t>(ترجیحا </a:t>
            </a:r>
            <a:r>
              <a:rPr lang="fa-IR" sz="2400" dirty="0">
                <a:cs typeface="B Nazanin" panose="00000400000000000000" pitchFamily="2" charset="-78"/>
              </a:rPr>
              <a:t>طی 72 ساعت </a:t>
            </a:r>
            <a:r>
              <a:rPr lang="fa-IR" sz="2400" dirty="0" smtClean="0">
                <a:cs typeface="B Nazanin" panose="00000400000000000000" pitchFamily="2" charset="-78"/>
              </a:rPr>
              <a:t>)</a:t>
            </a:r>
            <a:endParaRPr lang="fa-IR" sz="2400" dirty="0">
              <a:cs typeface="B Nazanin" panose="00000400000000000000" pitchFamily="2" charset="-78"/>
            </a:endParaRPr>
          </a:p>
          <a:p>
            <a:pPr marL="342900" indent="-342900" algn="r" rtl="1">
              <a:buFont typeface="Wingdings" panose="05000000000000000000" pitchFamily="2" charset="2"/>
              <a:buChar char="ü"/>
            </a:pPr>
            <a:r>
              <a:rPr lang="fa-IR" sz="2400" dirty="0" smtClean="0">
                <a:cs typeface="B Nazanin" panose="00000400000000000000" pitchFamily="2" charset="-78"/>
              </a:rPr>
              <a:t>سابقه </a:t>
            </a:r>
            <a:r>
              <a:rPr lang="fa-IR" sz="2400" dirty="0">
                <a:cs typeface="B Nazanin" panose="00000400000000000000" pitchFamily="2" charset="-78"/>
              </a:rPr>
              <a:t>بیماری خاص یا حساسیت داروی</a:t>
            </a:r>
          </a:p>
        </p:txBody>
      </p:sp>
    </p:spTree>
    <p:extLst>
      <p:ext uri="{BB962C8B-B14F-4D97-AF65-F5344CB8AC3E}">
        <p14:creationId xmlns:p14="http://schemas.microsoft.com/office/powerpoint/2010/main" val="2860749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3200" b="1" dirty="0">
                <a:cs typeface="B Nazanin" panose="00000400000000000000" pitchFamily="2" charset="-78"/>
              </a:rPr>
              <a:t>مديريت عفونت هاي مختلف </a:t>
            </a:r>
            <a:r>
              <a:rPr lang="fa-IR" sz="3200" b="1" dirty="0" smtClean="0">
                <a:cs typeface="B Nazanin" panose="00000400000000000000" pitchFamily="2" charset="-78"/>
              </a:rPr>
              <a:t>در </a:t>
            </a:r>
            <a:r>
              <a:rPr lang="en-US" sz="3200" b="1" dirty="0" smtClean="0">
                <a:cs typeface="B Nazanin" panose="00000400000000000000" pitchFamily="2" charset="-78"/>
              </a:rPr>
              <a:t>PEP</a:t>
            </a:r>
            <a:endParaRPr lang="fa-IR" sz="3200" dirty="0">
              <a:cs typeface="B Nazanin" panose="00000400000000000000" pitchFamily="2" charset="-78"/>
            </a:endParaRPr>
          </a:p>
        </p:txBody>
      </p:sp>
      <p:sp>
        <p:nvSpPr>
          <p:cNvPr id="3" name="Content Placeholder 2"/>
          <p:cNvSpPr>
            <a:spLocks noGrp="1"/>
          </p:cNvSpPr>
          <p:nvPr>
            <p:ph idx="1"/>
          </p:nvPr>
        </p:nvSpPr>
        <p:spPr/>
        <p:txBody>
          <a:bodyPr>
            <a:noAutofit/>
          </a:bodyPr>
          <a:lstStyle/>
          <a:p>
            <a:pPr marL="0" indent="0" algn="r" rtl="1">
              <a:buNone/>
            </a:pPr>
            <a:r>
              <a:rPr lang="fa-IR" sz="3200" dirty="0" smtClean="0">
                <a:cs typeface="B Nazanin" panose="00000400000000000000" pitchFamily="2" charset="-78"/>
              </a:rPr>
              <a:t>مشاوره همه افرادی که با منبع عفونت مواجهه داشته‌اند.</a:t>
            </a:r>
          </a:p>
          <a:p>
            <a:pPr marL="0" indent="0" algn="r" rtl="1">
              <a:buNone/>
            </a:pPr>
            <a:r>
              <a:rPr lang="fa-IR" sz="3200" dirty="0">
                <a:cs typeface="B Nazanin" panose="00000400000000000000" pitchFamily="2" charset="-78"/>
              </a:rPr>
              <a:t>باید همه افرادی که با منبع احتمالی عفونت مواجهه داشته اند، مشاوره شوند. اگر فرد مواجهه یافته، سابقه ابتلاء به </a:t>
            </a:r>
            <a:r>
              <a:rPr lang="fa-IR" sz="3200" dirty="0" smtClean="0">
                <a:cs typeface="B Nazanin" panose="00000400000000000000" pitchFamily="2" charset="-78"/>
              </a:rPr>
              <a:t>یکی از </a:t>
            </a:r>
            <a:r>
              <a:rPr lang="fa-IR" sz="3200" dirty="0">
                <a:cs typeface="B Nazanin" panose="00000400000000000000" pitchFamily="2" charset="-78"/>
              </a:rPr>
              <a:t>عوامل </a:t>
            </a:r>
            <a:r>
              <a:rPr lang="en-US" sz="3200" dirty="0">
                <a:cs typeface="B Nazanin" panose="00000400000000000000" pitchFamily="2" charset="-78"/>
              </a:rPr>
              <a:t>HBV ، HCV </a:t>
            </a:r>
            <a:r>
              <a:rPr lang="fa-IR" sz="3200" dirty="0">
                <a:cs typeface="B Nazanin" panose="00000400000000000000" pitchFamily="2" charset="-78"/>
              </a:rPr>
              <a:t>یا </a:t>
            </a:r>
            <a:r>
              <a:rPr lang="en-US" sz="3200" dirty="0">
                <a:cs typeface="B Nazanin" panose="00000400000000000000" pitchFamily="2" charset="-78"/>
              </a:rPr>
              <a:t>HIV </a:t>
            </a:r>
            <a:r>
              <a:rPr lang="fa-IR" sz="3200" dirty="0">
                <a:cs typeface="B Nazanin" panose="00000400000000000000" pitchFamily="2" charset="-78"/>
              </a:rPr>
              <a:t>را داشته ، نیازی به </a:t>
            </a:r>
            <a:r>
              <a:rPr lang="en-US" sz="3200" dirty="0">
                <a:cs typeface="B Nazanin" panose="00000400000000000000" pitchFamily="2" charset="-78"/>
              </a:rPr>
              <a:t>PEP </a:t>
            </a:r>
            <a:r>
              <a:rPr lang="fa-IR" sz="3200" dirty="0">
                <a:cs typeface="B Nazanin" panose="00000400000000000000" pitchFamily="2" charset="-78"/>
              </a:rPr>
              <a:t>ندارد و به متخصص بیماریهای عفونی جهت بررسی های </a:t>
            </a:r>
            <a:r>
              <a:rPr lang="fa-IR" sz="3200" dirty="0" smtClean="0">
                <a:cs typeface="B Nazanin" panose="00000400000000000000" pitchFamily="2" charset="-78"/>
              </a:rPr>
              <a:t>تکمیلی یا </a:t>
            </a:r>
            <a:r>
              <a:rPr lang="fa-IR" sz="3200" dirty="0">
                <a:cs typeface="B Nazanin" panose="00000400000000000000" pitchFamily="2" charset="-78"/>
              </a:rPr>
              <a:t>درمان معرفی شوند؛ ولی اگر قبلا مبتلا نبوده یا بررسی نشده است، باید از نظر نیاز به </a:t>
            </a:r>
            <a:r>
              <a:rPr lang="en-US" sz="3200" dirty="0" smtClean="0">
                <a:cs typeface="B Nazanin" panose="00000400000000000000" pitchFamily="2" charset="-78"/>
              </a:rPr>
              <a:t> PEP </a:t>
            </a:r>
            <a:r>
              <a:rPr lang="fa-IR" sz="3200" dirty="0">
                <a:cs typeface="B Nazanin" panose="00000400000000000000" pitchFamily="2" charset="-78"/>
              </a:rPr>
              <a:t>ارزیابی شود</a:t>
            </a:r>
            <a:r>
              <a:rPr lang="fa-IR" sz="3200" dirty="0" smtClean="0">
                <a:cs typeface="B Nazanin" panose="00000400000000000000" pitchFamily="2" charset="-78"/>
              </a:rPr>
              <a:t>.</a:t>
            </a:r>
          </a:p>
          <a:p>
            <a:pPr marL="0" indent="0" algn="r" rtl="1">
              <a:buNone/>
            </a:pPr>
            <a:endParaRPr lang="fa-IR" sz="3200" dirty="0">
              <a:cs typeface="B Nazanin" panose="00000400000000000000" pitchFamily="2" charset="-78"/>
            </a:endParaRPr>
          </a:p>
          <a:p>
            <a:pPr marL="0" indent="0" algn="r" rtl="1">
              <a:buNone/>
            </a:pPr>
            <a:r>
              <a:rPr lang="fa-IR" sz="3200" dirty="0" smtClean="0">
                <a:cs typeface="B Nazanin" panose="00000400000000000000" pitchFamily="2" charset="-78"/>
              </a:rPr>
              <a:t>مواجهه با </a:t>
            </a:r>
            <a:r>
              <a:rPr lang="en-US" sz="3200" dirty="0" smtClean="0">
                <a:cs typeface="B Nazanin" panose="00000400000000000000" pitchFamily="2" charset="-78"/>
              </a:rPr>
              <a:t>HBV</a:t>
            </a:r>
            <a:r>
              <a:rPr lang="fa-IR" sz="3200" dirty="0" smtClean="0">
                <a:cs typeface="B Nazanin" panose="00000400000000000000" pitchFamily="2" charset="-78"/>
              </a:rPr>
              <a:t>:</a:t>
            </a:r>
          </a:p>
          <a:p>
            <a:pPr marL="0" indent="0" algn="r" rtl="1">
              <a:buNone/>
            </a:pPr>
            <a:r>
              <a:rPr lang="en-US" sz="3200" dirty="0" smtClean="0">
                <a:cs typeface="B Nazanin" panose="00000400000000000000" pitchFamily="2" charset="-78"/>
              </a:rPr>
              <a:t>HBV PEP</a:t>
            </a:r>
            <a:r>
              <a:rPr lang="fa-IR" sz="3200" dirty="0" smtClean="0">
                <a:cs typeface="B Nazanin" panose="00000400000000000000" pitchFamily="2" charset="-78"/>
              </a:rPr>
              <a:t> باید بلافاصله طبق جدول 1 شروع شود(ترجیحا 24 ساعت اول و حداکثر ظرف 7 روز)</a:t>
            </a:r>
            <a:endParaRPr lang="fa-IR" sz="3200" dirty="0">
              <a:cs typeface="B Nazanin" panose="00000400000000000000" pitchFamily="2" charset="-78"/>
            </a:endParaRPr>
          </a:p>
        </p:txBody>
      </p:sp>
    </p:spTree>
    <p:extLst>
      <p:ext uri="{BB962C8B-B14F-4D97-AF65-F5344CB8AC3E}">
        <p14:creationId xmlns:p14="http://schemas.microsoft.com/office/powerpoint/2010/main" val="3580140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64626" y="754992"/>
            <a:ext cx="7062748" cy="5348016"/>
          </a:xfrm>
          <a:prstGeom prst="rect">
            <a:avLst/>
          </a:prstGeom>
        </p:spPr>
      </p:pic>
      <p:sp>
        <p:nvSpPr>
          <p:cNvPr id="5" name="Rectangle 4"/>
          <p:cNvSpPr/>
          <p:nvPr/>
        </p:nvSpPr>
        <p:spPr>
          <a:xfrm>
            <a:off x="2564626" y="6310489"/>
            <a:ext cx="7279285" cy="5475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fa-IR" dirty="0"/>
              <a:t>در کودکان نیز پروفیلاکسی بعد از تماس با </a:t>
            </a:r>
            <a:r>
              <a:rPr lang="en-US" dirty="0"/>
              <a:t>HBV ، </a:t>
            </a:r>
            <a:r>
              <a:rPr lang="fa-IR" dirty="0"/>
              <a:t>همچون بزرگسالان است.</a:t>
            </a:r>
          </a:p>
        </p:txBody>
      </p:sp>
    </p:spTree>
    <p:extLst>
      <p:ext uri="{BB962C8B-B14F-4D97-AF65-F5344CB8AC3E}">
        <p14:creationId xmlns:p14="http://schemas.microsoft.com/office/powerpoint/2010/main" val="955473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dirty="0" smtClean="0">
                <a:cs typeface="B Nazanin" panose="00000400000000000000" pitchFamily="2" charset="-78"/>
              </a:rPr>
              <a:t>مواجهه با </a:t>
            </a:r>
            <a:r>
              <a:rPr lang="en-US" sz="3600" dirty="0" smtClean="0">
                <a:cs typeface="B Nazanin" panose="00000400000000000000" pitchFamily="2" charset="-78"/>
              </a:rPr>
              <a:t>HCV</a:t>
            </a:r>
            <a:endParaRPr lang="fa-IR" sz="3600" dirty="0">
              <a:cs typeface="B Nazanin" panose="00000400000000000000" pitchFamily="2" charset="-78"/>
            </a:endParaRPr>
          </a:p>
        </p:txBody>
      </p:sp>
      <p:sp>
        <p:nvSpPr>
          <p:cNvPr id="3" name="Content Placeholder 2"/>
          <p:cNvSpPr>
            <a:spLocks noGrp="1"/>
          </p:cNvSpPr>
          <p:nvPr>
            <p:ph idx="1"/>
          </p:nvPr>
        </p:nvSpPr>
        <p:spPr>
          <a:xfrm>
            <a:off x="838200" y="1825625"/>
            <a:ext cx="10515600" cy="4812242"/>
          </a:xfrm>
        </p:spPr>
        <p:txBody>
          <a:bodyPr>
            <a:noAutofit/>
          </a:bodyPr>
          <a:lstStyle/>
          <a:p>
            <a:pPr marL="0" indent="0" algn="r" rtl="1">
              <a:buNone/>
            </a:pPr>
            <a:r>
              <a:rPr lang="fa-IR" sz="2400" dirty="0">
                <a:cs typeface="B Nazanin" panose="00000400000000000000" pitchFamily="2" charset="-78"/>
              </a:rPr>
              <a:t>در حال حاضر توصیه عملی برای پروفیلاکسی دارویی بعد از تماس برای </a:t>
            </a:r>
            <a:r>
              <a:rPr lang="en-US" sz="2400" dirty="0" smtClean="0">
                <a:cs typeface="B Nazanin" panose="00000400000000000000" pitchFamily="2" charset="-78"/>
              </a:rPr>
              <a:t> HCV </a:t>
            </a:r>
            <a:r>
              <a:rPr lang="fa-IR" sz="2400" dirty="0">
                <a:cs typeface="B Nazanin" panose="00000400000000000000" pitchFamily="2" charset="-78"/>
              </a:rPr>
              <a:t>وجود ندارد و داروهای پروتئاز</a:t>
            </a:r>
          </a:p>
          <a:p>
            <a:pPr marL="0" indent="0" algn="r" rtl="1">
              <a:buNone/>
            </a:pPr>
            <a:r>
              <a:rPr lang="fa-IR" sz="2400" dirty="0">
                <a:cs typeface="B Nazanin" panose="00000400000000000000" pitchFamily="2" charset="-78"/>
              </a:rPr>
              <a:t>خوراکی هپاتیت </a:t>
            </a:r>
            <a:r>
              <a:rPr lang="en-US" sz="2400" dirty="0" smtClean="0">
                <a:cs typeface="B Nazanin" panose="00000400000000000000" pitchFamily="2" charset="-78"/>
              </a:rPr>
              <a:t> C </a:t>
            </a:r>
            <a:r>
              <a:rPr lang="fa-IR" sz="2400" dirty="0">
                <a:cs typeface="B Nazanin" panose="00000400000000000000" pitchFamily="2" charset="-78"/>
              </a:rPr>
              <a:t>نیز در حال حاضر برای پیشگیری بعد از مواجهه توصیه نمی شوند. برای افراد مواجهه یافته باید </a:t>
            </a:r>
            <a:r>
              <a:rPr lang="fa-IR" sz="2400" dirty="0" smtClean="0">
                <a:cs typeface="B Nazanin" panose="00000400000000000000" pitchFamily="2" charset="-78"/>
              </a:rPr>
              <a:t>مشاوره مناسب</a:t>
            </a:r>
            <a:r>
              <a:rPr lang="fa-IR" sz="2400" dirty="0">
                <a:cs typeface="B Nazanin" panose="00000400000000000000" pitchFamily="2" charset="-78"/>
              </a:rPr>
              <a:t>، آزمایش و پیگیری انجام شود. در صورت ابتلا به </a:t>
            </a:r>
            <a:r>
              <a:rPr lang="en-US" sz="2400" dirty="0">
                <a:cs typeface="B Nazanin" panose="00000400000000000000" pitchFamily="2" charset="-78"/>
              </a:rPr>
              <a:t>HCV </a:t>
            </a:r>
            <a:r>
              <a:rPr lang="fa-IR" sz="2400" dirty="0" smtClean="0">
                <a:cs typeface="B Nazanin" panose="00000400000000000000" pitchFamily="2" charset="-78"/>
              </a:rPr>
              <a:t> در </a:t>
            </a:r>
            <a:r>
              <a:rPr lang="fa-IR" sz="2400" dirty="0">
                <a:cs typeface="B Nazanin" panose="00000400000000000000" pitchFamily="2" charset="-78"/>
              </a:rPr>
              <a:t>طی دوره پیگیری، فرد مواجهه یافته، کاندید درمان </a:t>
            </a:r>
            <a:r>
              <a:rPr lang="fa-IR" sz="2400" dirty="0" smtClean="0">
                <a:cs typeface="B Nazanin" panose="00000400000000000000" pitchFamily="2" charset="-78"/>
              </a:rPr>
              <a:t>خواهد بود.</a:t>
            </a:r>
          </a:p>
          <a:p>
            <a:pPr marL="0" indent="0" algn="r" rtl="1">
              <a:buNone/>
            </a:pPr>
            <a:r>
              <a:rPr lang="fa-IR" sz="2400" dirty="0" smtClean="0">
                <a:cs typeface="B Nazanin" panose="00000400000000000000" pitchFamily="2" charset="-78"/>
              </a:rPr>
              <a:t> مواجهه با </a:t>
            </a:r>
            <a:r>
              <a:rPr lang="en-US" sz="2400" dirty="0" smtClean="0">
                <a:cs typeface="B Nazanin" panose="00000400000000000000" pitchFamily="2" charset="-78"/>
              </a:rPr>
              <a:t>HIV</a:t>
            </a:r>
            <a:r>
              <a:rPr lang="fa-IR" sz="2400" dirty="0" smtClean="0">
                <a:cs typeface="B Nazanin" panose="00000400000000000000" pitchFamily="2" charset="-78"/>
              </a:rPr>
              <a:t>: </a:t>
            </a:r>
          </a:p>
          <a:p>
            <a:pPr algn="r" rtl="1"/>
            <a:r>
              <a:rPr lang="fa-IR" sz="2400" b="1" dirty="0">
                <a:cs typeface="B Nazanin" panose="00000400000000000000" pitchFamily="2" charset="-78"/>
              </a:rPr>
              <a:t>معیارهای شروع پروفیلاکسی</a:t>
            </a:r>
          </a:p>
          <a:p>
            <a:pPr algn="r" rtl="1"/>
            <a:r>
              <a:rPr lang="fa-IR" sz="2400" dirty="0">
                <a:cs typeface="B Nazanin" panose="00000400000000000000" pitchFamily="2" charset="-78"/>
              </a:rPr>
              <a:t>معیارهای شروع پروفیلاکسی </a:t>
            </a:r>
            <a:r>
              <a:rPr lang="en-US" sz="2400" dirty="0" smtClean="0">
                <a:cs typeface="B Nazanin" panose="00000400000000000000" pitchFamily="2" charset="-78"/>
              </a:rPr>
              <a:t> HIV </a:t>
            </a:r>
            <a:r>
              <a:rPr lang="fa-IR" sz="2400" dirty="0">
                <a:cs typeface="B Nazanin" panose="00000400000000000000" pitchFamily="2" charset="-78"/>
              </a:rPr>
              <a:t>شامل موارد زیر است:</a:t>
            </a:r>
          </a:p>
          <a:p>
            <a:pPr algn="r" rtl="1"/>
            <a:r>
              <a:rPr lang="fa-IR" sz="2400" dirty="0" smtClean="0">
                <a:cs typeface="B Nazanin" panose="00000400000000000000" pitchFamily="2" charset="-78"/>
              </a:rPr>
              <a:t>مواجهه </a:t>
            </a:r>
            <a:r>
              <a:rPr lang="fa-IR" sz="2400" dirty="0">
                <a:cs typeface="B Nazanin" panose="00000400000000000000" pitchFamily="2" charset="-78"/>
              </a:rPr>
              <a:t>در 72 ساعت اخیر اتفاق افتاده باشد.</a:t>
            </a:r>
          </a:p>
          <a:p>
            <a:pPr algn="r" rtl="1"/>
            <a:r>
              <a:rPr lang="fa-IR" sz="2400" dirty="0" smtClean="0">
                <a:cs typeface="B Nazanin" panose="00000400000000000000" pitchFamily="2" charset="-78"/>
              </a:rPr>
              <a:t>فرد </a:t>
            </a:r>
            <a:r>
              <a:rPr lang="fa-IR" sz="2400" dirty="0">
                <a:cs typeface="B Nazanin" panose="00000400000000000000" pitchFamily="2" charset="-78"/>
              </a:rPr>
              <a:t>مواجهه یافته مبتلا به عفونت </a:t>
            </a:r>
            <a:r>
              <a:rPr lang="en-US" sz="2400" dirty="0" smtClean="0">
                <a:cs typeface="B Nazanin" panose="00000400000000000000" pitchFamily="2" charset="-78"/>
              </a:rPr>
              <a:t> HIV </a:t>
            </a:r>
            <a:r>
              <a:rPr lang="fa-IR" sz="2400" dirty="0">
                <a:cs typeface="B Nazanin" panose="00000400000000000000" pitchFamily="2" charset="-78"/>
              </a:rPr>
              <a:t>نیست یا در زمان تصمیم گیری وضعیت نامشخص دارد</a:t>
            </a:r>
            <a:r>
              <a:rPr lang="fa-IR" sz="2400" dirty="0" smtClean="0">
                <a:cs typeface="B Nazanin" panose="00000400000000000000" pitchFamily="2" charset="-78"/>
              </a:rPr>
              <a:t>.</a:t>
            </a:r>
            <a:endParaRPr lang="fa-IR" sz="2400" dirty="0">
              <a:cs typeface="B Nazanin" panose="00000400000000000000" pitchFamily="2" charset="-78"/>
            </a:endParaRPr>
          </a:p>
          <a:p>
            <a:pPr algn="r" rtl="1"/>
            <a:r>
              <a:rPr lang="fa-IR" sz="2400" dirty="0" smtClean="0">
                <a:cs typeface="B Nazanin" panose="00000400000000000000" pitchFamily="2" charset="-78"/>
              </a:rPr>
              <a:t>مخاط </a:t>
            </a:r>
            <a:r>
              <a:rPr lang="fa-IR" sz="2400" dirty="0">
                <a:cs typeface="B Nazanin" panose="00000400000000000000" pitchFamily="2" charset="-78"/>
              </a:rPr>
              <a:t>یا پوست آسیب دیده یا ناسالم در تماس با مایعات بالقوه عفونی بدن قرار گرفته اند</a:t>
            </a:r>
            <a:r>
              <a:rPr lang="fa-IR" sz="2400" dirty="0" smtClean="0">
                <a:cs typeface="B Nazanin" panose="00000400000000000000" pitchFamily="2" charset="-78"/>
              </a:rPr>
              <a:t>.</a:t>
            </a:r>
            <a:endParaRPr lang="fa-IR" sz="2400" dirty="0">
              <a:cs typeface="B Nazanin" panose="00000400000000000000" pitchFamily="2" charset="-78"/>
            </a:endParaRPr>
          </a:p>
          <a:p>
            <a:pPr algn="r" rtl="1"/>
            <a:r>
              <a:rPr lang="fa-IR" sz="2400" dirty="0" smtClean="0">
                <a:cs typeface="B Nazanin" panose="00000400000000000000" pitchFamily="2" charset="-78"/>
              </a:rPr>
              <a:t>منبع </a:t>
            </a:r>
            <a:r>
              <a:rPr lang="fa-IR" sz="2400" dirty="0">
                <a:cs typeface="B Nazanin" panose="00000400000000000000" pitchFamily="2" charset="-78"/>
              </a:rPr>
              <a:t>مواجهه مبتلا به عفونت </a:t>
            </a:r>
            <a:r>
              <a:rPr lang="en-US" sz="2400" dirty="0" smtClean="0">
                <a:cs typeface="B Nazanin" panose="00000400000000000000" pitchFamily="2" charset="-78"/>
              </a:rPr>
              <a:t> HIV </a:t>
            </a:r>
            <a:r>
              <a:rPr lang="fa-IR" sz="2400" dirty="0">
                <a:cs typeface="B Nazanin" panose="00000400000000000000" pitchFamily="2" charset="-78"/>
              </a:rPr>
              <a:t>است یا جزء گروههای پر خطر قرار دارد.</a:t>
            </a:r>
            <a:endParaRPr lang="fa-IR" sz="2400" dirty="0" smtClean="0">
              <a:cs typeface="B Nazanin" panose="00000400000000000000" pitchFamily="2" charset="-78"/>
            </a:endParaRPr>
          </a:p>
          <a:p>
            <a:pPr marL="0" indent="0" algn="r" rtl="1">
              <a:buNone/>
            </a:pPr>
            <a:endParaRPr lang="fa-IR" sz="2400" dirty="0">
              <a:cs typeface="B Nazanin" panose="00000400000000000000" pitchFamily="2" charset="-78"/>
            </a:endParaRPr>
          </a:p>
        </p:txBody>
      </p:sp>
    </p:spTree>
    <p:extLst>
      <p:ext uri="{BB962C8B-B14F-4D97-AF65-F5344CB8AC3E}">
        <p14:creationId xmlns:p14="http://schemas.microsoft.com/office/powerpoint/2010/main" val="2900035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0467" y="1159579"/>
            <a:ext cx="10515600" cy="4351338"/>
          </a:xfrm>
        </p:spPr>
        <p:txBody>
          <a:bodyPr>
            <a:noAutofit/>
          </a:bodyPr>
          <a:lstStyle/>
          <a:p>
            <a:pPr algn="r" rtl="1"/>
            <a:r>
              <a:rPr lang="fa-IR" dirty="0">
                <a:cs typeface="B Nazanin" panose="00000400000000000000" pitchFamily="2" charset="-78"/>
              </a:rPr>
              <a:t>نامشخص بودن وضعیت </a:t>
            </a:r>
            <a:r>
              <a:rPr lang="en-US" dirty="0">
                <a:cs typeface="B Nazanin" panose="00000400000000000000" pitchFamily="2" charset="-78"/>
              </a:rPr>
              <a:t>HIV </a:t>
            </a:r>
            <a:r>
              <a:rPr lang="fa-IR" dirty="0">
                <a:cs typeface="B Nazanin" panose="00000400000000000000" pitchFamily="2" charset="-78"/>
              </a:rPr>
              <a:t>در فردی که دچار مواجهه شده، مانعی برای شروع پروفیلاکسی با داروهای </a:t>
            </a:r>
            <a:r>
              <a:rPr lang="fa-IR" dirty="0" smtClean="0">
                <a:cs typeface="B Nazanin" panose="00000400000000000000" pitchFamily="2" charset="-78"/>
              </a:rPr>
              <a:t>ضدرتروویروسی نیست</a:t>
            </a:r>
            <a:r>
              <a:rPr lang="fa-IR" dirty="0">
                <a:cs typeface="B Nazanin" panose="00000400000000000000" pitchFamily="2" charset="-78"/>
              </a:rPr>
              <a:t>. نتیجه آزمایش، تصمیم برای ادامه درمان را مشخص خواهد کرد</a:t>
            </a:r>
            <a:r>
              <a:rPr lang="fa-IR" dirty="0" smtClean="0">
                <a:cs typeface="B Nazanin" panose="00000400000000000000" pitchFamily="2" charset="-78"/>
              </a:rPr>
              <a:t>.</a:t>
            </a:r>
          </a:p>
          <a:p>
            <a:pPr marL="0" indent="0" algn="r" rtl="1">
              <a:buNone/>
            </a:pPr>
            <a:endParaRPr lang="fa-IR" dirty="0" smtClean="0">
              <a:cs typeface="B Nazanin" panose="00000400000000000000" pitchFamily="2" charset="-78"/>
            </a:endParaRPr>
          </a:p>
          <a:p>
            <a:pPr algn="r" rtl="1"/>
            <a:r>
              <a:rPr lang="fa-IR" dirty="0">
                <a:cs typeface="B Nazanin" panose="00000400000000000000" pitchFamily="2" charset="-78"/>
              </a:rPr>
              <a:t>در صورت منفی بودن فرد منبع از </a:t>
            </a:r>
            <a:r>
              <a:rPr lang="fa-IR" dirty="0" smtClean="0">
                <a:cs typeface="B Nazanin" panose="00000400000000000000" pitchFamily="2" charset="-78"/>
              </a:rPr>
              <a:t>نظر </a:t>
            </a:r>
            <a:r>
              <a:rPr lang="en-US" dirty="0" smtClean="0">
                <a:cs typeface="B Nazanin" panose="00000400000000000000" pitchFamily="2" charset="-78"/>
              </a:rPr>
              <a:t>HIV</a:t>
            </a:r>
            <a:r>
              <a:rPr lang="fa-IR" dirty="0" smtClean="0">
                <a:cs typeface="B Nazanin" panose="00000400000000000000" pitchFamily="2" charset="-78"/>
              </a:rPr>
              <a:t>، باید </a:t>
            </a:r>
            <a:r>
              <a:rPr lang="en-US" dirty="0" smtClean="0">
                <a:cs typeface="B Nazanin" panose="00000400000000000000" pitchFamily="2" charset="-78"/>
              </a:rPr>
              <a:t>PEP</a:t>
            </a:r>
            <a:r>
              <a:rPr lang="fa-IR" dirty="0" smtClean="0">
                <a:cs typeface="B Nazanin" panose="00000400000000000000" pitchFamily="2" charset="-78"/>
              </a:rPr>
              <a:t> متوقف شود. </a:t>
            </a:r>
            <a:r>
              <a:rPr lang="fa-IR" dirty="0">
                <a:cs typeface="B Nazanin" panose="00000400000000000000" pitchFamily="2" charset="-78"/>
              </a:rPr>
              <a:t>در صورتی که دسترسی به منبع وجود ندارد، دوره درمان تکمیل </a:t>
            </a:r>
            <a:r>
              <a:rPr lang="fa-IR" dirty="0" smtClean="0">
                <a:cs typeface="B Nazanin" panose="00000400000000000000" pitchFamily="2" charset="-78"/>
              </a:rPr>
              <a:t>شود.</a:t>
            </a:r>
          </a:p>
          <a:p>
            <a:pPr algn="r" rtl="1"/>
            <a:endParaRPr lang="fa-IR" dirty="0">
              <a:cs typeface="B Nazanin" panose="00000400000000000000" pitchFamily="2" charset="-78"/>
            </a:endParaRPr>
          </a:p>
          <a:p>
            <a:pPr algn="r" rtl="1"/>
            <a:endParaRPr lang="fa-IR" dirty="0" smtClean="0">
              <a:cs typeface="B Nazanin" panose="00000400000000000000" pitchFamily="2" charset="-78"/>
            </a:endParaRPr>
          </a:p>
          <a:p>
            <a:pPr marL="0" indent="0" algn="r" rtl="1">
              <a:buNone/>
            </a:pPr>
            <a:r>
              <a:rPr lang="fa-IR" b="1" dirty="0">
                <a:cs typeface="B Nazanin" panose="00000400000000000000" pitchFamily="2" charset="-78"/>
              </a:rPr>
              <a:t>رژیم دارویی انتخابی و مدت پروفیلاکسی:</a:t>
            </a:r>
          </a:p>
          <a:p>
            <a:pPr marL="0" indent="0" algn="r" rtl="1">
              <a:buNone/>
            </a:pPr>
            <a:r>
              <a:rPr lang="fa-IR" dirty="0">
                <a:cs typeface="B Nazanin" panose="00000400000000000000" pitchFamily="2" charset="-78"/>
              </a:rPr>
              <a:t>مدت پروفیلاکسی ۴ هفته </a:t>
            </a:r>
            <a:r>
              <a:rPr lang="fa-IR" dirty="0" smtClean="0">
                <a:cs typeface="B Nazanin" panose="00000400000000000000" pitchFamily="2" charset="-78"/>
              </a:rPr>
              <a:t>( </a:t>
            </a:r>
            <a:r>
              <a:rPr lang="fa-IR" dirty="0">
                <a:cs typeface="B Nazanin" panose="00000400000000000000" pitchFamily="2" charset="-78"/>
              </a:rPr>
              <a:t>28 </a:t>
            </a:r>
            <a:r>
              <a:rPr lang="fa-IR" dirty="0" smtClean="0">
                <a:cs typeface="B Nazanin" panose="00000400000000000000" pitchFamily="2" charset="-78"/>
              </a:rPr>
              <a:t>روز) </a:t>
            </a:r>
            <a:r>
              <a:rPr lang="fa-IR" dirty="0">
                <a:cs typeface="B Nazanin" panose="00000400000000000000" pitchFamily="2" charset="-78"/>
              </a:rPr>
              <a:t>می باشد.</a:t>
            </a:r>
          </a:p>
          <a:p>
            <a:pPr marL="0" indent="0" algn="r" rtl="1">
              <a:buNone/>
            </a:pPr>
            <a:r>
              <a:rPr lang="fa-IR" dirty="0">
                <a:cs typeface="B Nazanin" panose="00000400000000000000" pitchFamily="2" charset="-78"/>
              </a:rPr>
              <a:t>رژیم سه دارویی در همه انواع مواجهه رژیم ارجح محسوب میشود،</a:t>
            </a:r>
          </a:p>
        </p:txBody>
      </p:sp>
    </p:spTree>
    <p:extLst>
      <p:ext uri="{BB962C8B-B14F-4D97-AF65-F5344CB8AC3E}">
        <p14:creationId xmlns:p14="http://schemas.microsoft.com/office/powerpoint/2010/main" val="42640169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b="1" dirty="0">
                <a:cs typeface="B Nazanin" panose="00000400000000000000" pitchFamily="2" charset="-78"/>
              </a:rPr>
              <a:t>پروفیلاکسی پس از تماس </a:t>
            </a:r>
            <a:r>
              <a:rPr lang="en-US" sz="3200" b="1" dirty="0">
                <a:cs typeface="B Nazanin" panose="00000400000000000000" pitchFamily="2" charset="-78"/>
              </a:rPr>
              <a:t>HIV </a:t>
            </a:r>
            <a:r>
              <a:rPr lang="fa-IR" sz="3200" b="1" dirty="0">
                <a:cs typeface="B Nazanin" panose="00000400000000000000" pitchFamily="2" charset="-78"/>
              </a:rPr>
              <a:t>در بارداری و شیردهی:</a:t>
            </a:r>
            <a:endParaRPr lang="fa-IR" sz="3200" dirty="0">
              <a:cs typeface="B Nazanin" panose="00000400000000000000" pitchFamily="2" charset="-78"/>
            </a:endParaRPr>
          </a:p>
        </p:txBody>
      </p:sp>
      <p:sp>
        <p:nvSpPr>
          <p:cNvPr id="3" name="Content Placeholder 2"/>
          <p:cNvSpPr>
            <a:spLocks noGrp="1"/>
          </p:cNvSpPr>
          <p:nvPr>
            <p:ph idx="1"/>
          </p:nvPr>
        </p:nvSpPr>
        <p:spPr/>
        <p:txBody>
          <a:bodyPr>
            <a:noAutofit/>
          </a:bodyPr>
          <a:lstStyle/>
          <a:p>
            <a:pPr algn="r" rtl="1"/>
            <a:r>
              <a:rPr lang="fa-IR" sz="3200" dirty="0">
                <a:cs typeface="B Nazanin" panose="00000400000000000000" pitchFamily="2" charset="-78"/>
              </a:rPr>
              <a:t>ممنوعیتی برای مصرف در حاملگی و </a:t>
            </a:r>
            <a:r>
              <a:rPr lang="fa-IR" sz="3200" dirty="0" smtClean="0">
                <a:cs typeface="B Nazanin" panose="00000400000000000000" pitchFamily="2" charset="-78"/>
              </a:rPr>
              <a:t>شیردهی ندارند </a:t>
            </a:r>
            <a:r>
              <a:rPr lang="fa-IR" sz="3200" dirty="0">
                <a:cs typeface="B Nazanin" panose="00000400000000000000" pitchFamily="2" charset="-78"/>
              </a:rPr>
              <a:t>ولی در طول مصرف داروی پیشگیری شیردهی مجاز نمی باشد</a:t>
            </a:r>
            <a:r>
              <a:rPr lang="fa-IR" sz="3200" dirty="0" smtClean="0">
                <a:cs typeface="B Nazanin" panose="00000400000000000000" pitchFamily="2" charset="-78"/>
              </a:rPr>
              <a:t>.</a:t>
            </a:r>
          </a:p>
          <a:p>
            <a:pPr algn="r" rtl="1"/>
            <a:endParaRPr lang="fa-IR" sz="3200" dirty="0">
              <a:cs typeface="B Nazanin" panose="00000400000000000000" pitchFamily="2" charset="-78"/>
            </a:endParaRPr>
          </a:p>
          <a:p>
            <a:pPr algn="r" rtl="1"/>
            <a:endParaRPr lang="fa-IR" sz="3200" dirty="0" smtClean="0">
              <a:cs typeface="B Nazanin" panose="00000400000000000000" pitchFamily="2" charset="-78"/>
            </a:endParaRPr>
          </a:p>
          <a:p>
            <a:pPr marL="0" indent="0" algn="r" rtl="1">
              <a:buNone/>
            </a:pPr>
            <a:r>
              <a:rPr lang="fa-IR" sz="3200" dirty="0" smtClean="0">
                <a:cs typeface="B Nazanin" panose="00000400000000000000" pitchFamily="2" charset="-78"/>
              </a:rPr>
              <a:t>مشاوره بعد از مواجهه با </a:t>
            </a:r>
            <a:r>
              <a:rPr lang="en-US" sz="3200" dirty="0" smtClean="0">
                <a:cs typeface="B Nazanin" panose="00000400000000000000" pitchFamily="2" charset="-78"/>
              </a:rPr>
              <a:t>HIV</a:t>
            </a:r>
            <a:r>
              <a:rPr lang="fa-IR" sz="3200" dirty="0" smtClean="0">
                <a:cs typeface="B Nazanin" panose="00000400000000000000" pitchFamily="2" charset="-78"/>
              </a:rPr>
              <a:t>:</a:t>
            </a:r>
          </a:p>
          <a:p>
            <a:pPr marL="0" indent="0" algn="r" rtl="1">
              <a:buNone/>
            </a:pPr>
            <a:r>
              <a:rPr lang="fa-IR" sz="3200" dirty="0">
                <a:cs typeface="B Nazanin" panose="00000400000000000000" pitchFamily="2" charset="-78"/>
              </a:rPr>
              <a:t>به فرد مواجهه یافته باید توصیه نمود تا از اهدای خون، پلاسما، اعضا، بافت و منی و شیر دهی در دوره پیگیری خودداری </a:t>
            </a:r>
            <a:r>
              <a:rPr lang="fa-IR" sz="3200" dirty="0" smtClean="0">
                <a:cs typeface="B Nazanin" panose="00000400000000000000" pitchFamily="2" charset="-78"/>
              </a:rPr>
              <a:t>کند. برای </a:t>
            </a:r>
            <a:r>
              <a:rPr lang="fa-IR" sz="3200" dirty="0">
                <a:cs typeface="B Nazanin" panose="00000400000000000000" pitchFamily="2" charset="-78"/>
              </a:rPr>
              <a:t>نزدیکی از کاندوم به روش صحیح استفاده نماید. استفاده از سایر روشهای پیشگیری از بارداری در کنار کاندوم </a:t>
            </a:r>
            <a:r>
              <a:rPr lang="fa-IR" sz="3200" dirty="0" smtClean="0">
                <a:cs typeface="B Nazanin" panose="00000400000000000000" pitchFamily="2" charset="-78"/>
              </a:rPr>
              <a:t>نیز مطلوب </a:t>
            </a:r>
            <a:r>
              <a:rPr lang="fa-IR" sz="3200" dirty="0">
                <a:cs typeface="B Nazanin" panose="00000400000000000000" pitchFamily="2" charset="-78"/>
              </a:rPr>
              <a:t>است. از اشتراک در وسایل تزریق و سایر وسایل برنده مثل تیغ ریش تراشی و سایر رفتارهای پرخطر خودداری نماید.</a:t>
            </a:r>
          </a:p>
        </p:txBody>
      </p:sp>
    </p:spTree>
    <p:extLst>
      <p:ext uri="{BB962C8B-B14F-4D97-AF65-F5344CB8AC3E}">
        <p14:creationId xmlns:p14="http://schemas.microsoft.com/office/powerpoint/2010/main" val="14292015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188" y="725487"/>
            <a:ext cx="10515600" cy="4351338"/>
          </a:xfrm>
        </p:spPr>
        <p:txBody>
          <a:bodyPr>
            <a:noAutofit/>
          </a:bodyPr>
          <a:lstStyle/>
          <a:p>
            <a:pPr marL="0" indent="0" algn="r" rtl="1">
              <a:lnSpc>
                <a:spcPct val="150000"/>
              </a:lnSpc>
              <a:buNone/>
            </a:pPr>
            <a:r>
              <a:rPr lang="fa-IR" sz="3200" dirty="0">
                <a:cs typeface="B Nazanin" panose="00000400000000000000" pitchFamily="2" charset="-78"/>
              </a:rPr>
              <a:t>انجام آزمایش </a:t>
            </a:r>
            <a:r>
              <a:rPr lang="en-US" sz="3200" dirty="0">
                <a:cs typeface="B Nazanin" panose="00000400000000000000" pitchFamily="2" charset="-78"/>
              </a:rPr>
              <a:t>anti HBs Ab ، 2 - 1 </a:t>
            </a:r>
            <a:r>
              <a:rPr lang="fa-IR" sz="3200" dirty="0">
                <a:cs typeface="B Nazanin" panose="00000400000000000000" pitchFamily="2" charset="-78"/>
              </a:rPr>
              <a:t>ماه بعد از آخرین نوبت واکسن</a:t>
            </a:r>
            <a:r>
              <a:rPr lang="fa-IR" sz="3200" dirty="0" smtClean="0">
                <a:cs typeface="B Nazanin" panose="00000400000000000000" pitchFamily="2" charset="-78"/>
              </a:rPr>
              <a:t>؛</a:t>
            </a:r>
          </a:p>
          <a:p>
            <a:pPr marL="0" indent="0" algn="r" rtl="1">
              <a:lnSpc>
                <a:spcPct val="150000"/>
              </a:lnSpc>
              <a:buNone/>
            </a:pPr>
            <a:r>
              <a:rPr lang="fa-IR" sz="3200" dirty="0">
                <a:cs typeface="B Nazanin" panose="00000400000000000000" pitchFamily="2" charset="-78"/>
              </a:rPr>
              <a:t>اثبات نتایج مثبت </a:t>
            </a:r>
            <a:r>
              <a:rPr lang="en-US" sz="3200" dirty="0">
                <a:cs typeface="B Nazanin" panose="00000400000000000000" pitchFamily="2" charset="-78"/>
              </a:rPr>
              <a:t>HCV Ab </a:t>
            </a:r>
            <a:r>
              <a:rPr lang="fa-IR" sz="3200" dirty="0" smtClean="0">
                <a:cs typeface="B Nazanin" panose="00000400000000000000" pitchFamily="2" charset="-78"/>
              </a:rPr>
              <a:t> با </a:t>
            </a:r>
            <a:r>
              <a:rPr lang="fa-IR" sz="3200" dirty="0">
                <a:cs typeface="B Nazanin" panose="00000400000000000000" pitchFamily="2" charset="-78"/>
              </a:rPr>
              <a:t>آزمایش های تکمیلی (</a:t>
            </a:r>
            <a:r>
              <a:rPr lang="en-US" sz="3200" dirty="0">
                <a:cs typeface="B Nazanin" panose="00000400000000000000" pitchFamily="2" charset="-78"/>
              </a:rPr>
              <a:t>HCV PCR) </a:t>
            </a:r>
            <a:r>
              <a:rPr lang="fa-IR" sz="3200" dirty="0">
                <a:cs typeface="B Nazanin" panose="00000400000000000000" pitchFamily="2" charset="-78"/>
              </a:rPr>
              <a:t>در صورت بروز تغییرات سرولوژیک</a:t>
            </a:r>
            <a:r>
              <a:rPr lang="fa-IR" sz="3200" dirty="0" smtClean="0">
                <a:cs typeface="B Nazanin" panose="00000400000000000000" pitchFamily="2" charset="-78"/>
              </a:rPr>
              <a:t>؛</a:t>
            </a:r>
            <a:endParaRPr lang="fa-IR" sz="3200" dirty="0">
              <a:cs typeface="B Nazanin" panose="00000400000000000000" pitchFamily="2" charset="-78"/>
            </a:endParaRPr>
          </a:p>
          <a:p>
            <a:pPr marL="0" indent="0" algn="r" rtl="1">
              <a:lnSpc>
                <a:spcPct val="150000"/>
              </a:lnSpc>
              <a:buNone/>
            </a:pPr>
            <a:r>
              <a:rPr lang="fa-IR" sz="3200" dirty="0">
                <a:cs typeface="B Nazanin" panose="00000400000000000000" pitchFamily="2" charset="-78"/>
              </a:rPr>
              <a:t>در همه مواجهه یافتگان، آزمایش </a:t>
            </a:r>
            <a:r>
              <a:rPr lang="en-US" sz="3200" dirty="0">
                <a:cs typeface="B Nazanin" panose="00000400000000000000" pitchFamily="2" charset="-78"/>
              </a:rPr>
              <a:t>HIV Ag/Ab </a:t>
            </a:r>
            <a:r>
              <a:rPr lang="fa-IR" sz="3200" dirty="0">
                <a:cs typeface="B Nazanin" panose="00000400000000000000" pitchFamily="2" charset="-78"/>
              </a:rPr>
              <a:t>در هفته ششم بعد از </a:t>
            </a:r>
            <a:r>
              <a:rPr lang="fa-IR" sz="3200" dirty="0" smtClean="0">
                <a:cs typeface="B Nazanin" panose="00000400000000000000" pitchFamily="2" charset="-78"/>
              </a:rPr>
              <a:t>مواجهه </a:t>
            </a:r>
            <a:r>
              <a:rPr lang="fa-IR" sz="3200" dirty="0">
                <a:cs typeface="B Nazanin" panose="00000400000000000000" pitchFamily="2" charset="-78"/>
              </a:rPr>
              <a:t>توصیه شود. در مواردی که تماس </a:t>
            </a:r>
            <a:r>
              <a:rPr lang="fa-IR" sz="3200" dirty="0" smtClean="0">
                <a:cs typeface="B Nazanin" panose="00000400000000000000" pitchFamily="2" charset="-78"/>
              </a:rPr>
              <a:t>با منبع </a:t>
            </a:r>
            <a:r>
              <a:rPr lang="fa-IR" sz="3200" dirty="0">
                <a:cs typeface="B Nazanin" panose="00000400000000000000" pitchFamily="2" charset="-78"/>
              </a:rPr>
              <a:t>مبتلا به عفونت همزمان </a:t>
            </a:r>
            <a:r>
              <a:rPr lang="en-US" sz="3200" dirty="0">
                <a:cs typeface="B Nazanin" panose="00000400000000000000" pitchFamily="2" charset="-78"/>
              </a:rPr>
              <a:t>HIV </a:t>
            </a:r>
            <a:r>
              <a:rPr lang="fa-IR" sz="3200" dirty="0">
                <a:cs typeface="B Nazanin" panose="00000400000000000000" pitchFamily="2" charset="-78"/>
              </a:rPr>
              <a:t>و </a:t>
            </a:r>
            <a:r>
              <a:rPr lang="en-US" sz="3200" dirty="0">
                <a:cs typeface="B Nazanin" panose="00000400000000000000" pitchFamily="2" charset="-78"/>
              </a:rPr>
              <a:t>HCV </a:t>
            </a:r>
            <a:r>
              <a:rPr lang="fa-IR" sz="3200" dirty="0">
                <a:cs typeface="B Nazanin" panose="00000400000000000000" pitchFamily="2" charset="-78"/>
              </a:rPr>
              <a:t>رخ داده است، توصیه می شود آزمایش </a:t>
            </a:r>
            <a:r>
              <a:rPr lang="en-US" sz="3200" dirty="0">
                <a:cs typeface="B Nazanin" panose="00000400000000000000" pitchFamily="2" charset="-78"/>
              </a:rPr>
              <a:t>HIV Ab </a:t>
            </a:r>
            <a:r>
              <a:rPr lang="fa-IR" sz="3200" dirty="0">
                <a:cs typeface="B Nazanin" panose="00000400000000000000" pitchFamily="2" charset="-78"/>
              </a:rPr>
              <a:t>شش ماه بعد </a:t>
            </a:r>
            <a:r>
              <a:rPr lang="fa-IR" sz="3200" dirty="0" smtClean="0">
                <a:cs typeface="B Nazanin" panose="00000400000000000000" pitchFamily="2" charset="-78"/>
              </a:rPr>
              <a:t>از مواجهه </a:t>
            </a:r>
            <a:r>
              <a:rPr lang="fa-IR" sz="3200" dirty="0">
                <a:cs typeface="B Nazanin" panose="00000400000000000000" pitchFamily="2" charset="-78"/>
              </a:rPr>
              <a:t>نیز تکرار </a:t>
            </a:r>
            <a:r>
              <a:rPr lang="fa-IR" sz="3200" dirty="0" smtClean="0">
                <a:cs typeface="B Nazanin" panose="00000400000000000000" pitchFamily="2" charset="-78"/>
              </a:rPr>
              <a:t>شود.</a:t>
            </a:r>
            <a:endParaRPr lang="fa-IR" sz="3200" dirty="0">
              <a:cs typeface="B Nazanin" panose="00000400000000000000" pitchFamily="2" charset="-78"/>
            </a:endParaRPr>
          </a:p>
        </p:txBody>
      </p:sp>
    </p:spTree>
    <p:extLst>
      <p:ext uri="{BB962C8B-B14F-4D97-AF65-F5344CB8AC3E}">
        <p14:creationId xmlns:p14="http://schemas.microsoft.com/office/powerpoint/2010/main" val="28438070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929487" y="1313929"/>
            <a:ext cx="8333026" cy="4230141"/>
          </a:xfrm>
          <a:prstGeom prst="rect">
            <a:avLst/>
          </a:prstGeom>
        </p:spPr>
      </p:pic>
    </p:spTree>
    <p:extLst>
      <p:ext uri="{BB962C8B-B14F-4D97-AF65-F5344CB8AC3E}">
        <p14:creationId xmlns:p14="http://schemas.microsoft.com/office/powerpoint/2010/main" val="26016124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4881" y="1250413"/>
            <a:ext cx="11857476" cy="4357173"/>
          </a:xfrm>
          <a:prstGeom prst="rect">
            <a:avLst/>
          </a:prstGeom>
        </p:spPr>
      </p:pic>
    </p:spTree>
    <p:extLst>
      <p:ext uri="{BB962C8B-B14F-4D97-AF65-F5344CB8AC3E}">
        <p14:creationId xmlns:p14="http://schemas.microsoft.com/office/powerpoint/2010/main" val="3106631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92725" y="1028109"/>
            <a:ext cx="9806549" cy="4801782"/>
          </a:xfrm>
          <a:prstGeom prst="rect">
            <a:avLst/>
          </a:prstGeom>
        </p:spPr>
      </p:pic>
    </p:spTree>
    <p:extLst>
      <p:ext uri="{BB962C8B-B14F-4D97-AF65-F5344CB8AC3E}">
        <p14:creationId xmlns:p14="http://schemas.microsoft.com/office/powerpoint/2010/main" val="13039274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18131" y="672421"/>
            <a:ext cx="9755738" cy="5513157"/>
          </a:xfrm>
          <a:prstGeom prst="rect">
            <a:avLst/>
          </a:prstGeom>
        </p:spPr>
      </p:pic>
    </p:spTree>
    <p:extLst>
      <p:ext uri="{BB962C8B-B14F-4D97-AF65-F5344CB8AC3E}">
        <p14:creationId xmlns:p14="http://schemas.microsoft.com/office/powerpoint/2010/main" val="4066827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4000" b="1" dirty="0" smtClean="0">
                <a:cs typeface="B Nazanin" panose="00000400000000000000" pitchFamily="2" charset="-78"/>
              </a:rPr>
              <a:t>پسماند‌ها</a:t>
            </a:r>
            <a:endParaRPr lang="fa-IR" sz="4000" b="1"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r" rtl="1">
              <a:buFont typeface="Wingdings" panose="05000000000000000000" pitchFamily="2" charset="2"/>
              <a:buChar char="ü"/>
            </a:pPr>
            <a:r>
              <a:rPr lang="ar-SA" sz="3200" b="1" dirty="0">
                <a:cs typeface="B Nazanin" panose="00000400000000000000" pitchFamily="2" charset="-78"/>
              </a:rPr>
              <a:t>پسماندهای عفونی</a:t>
            </a:r>
            <a:r>
              <a:rPr lang="en-US" sz="3200" b="1" dirty="0">
                <a:cs typeface="B Nazanin" panose="00000400000000000000" pitchFamily="2" charset="-78"/>
              </a:rPr>
              <a:t> )</a:t>
            </a:r>
            <a:r>
              <a:rPr lang="ar-SA" sz="3200" b="1" dirty="0">
                <a:cs typeface="B Nazanin" panose="00000400000000000000" pitchFamily="2" charset="-78"/>
              </a:rPr>
              <a:t>سطل زباله زرد با کیسه زرد رنگ</a:t>
            </a:r>
            <a:r>
              <a:rPr lang="en-US" sz="3200" b="1" dirty="0">
                <a:cs typeface="B Nazanin" panose="00000400000000000000" pitchFamily="2" charset="-78"/>
              </a:rPr>
              <a:t>(</a:t>
            </a:r>
            <a:endParaRPr lang="en-US" sz="3200" dirty="0">
              <a:cs typeface="B Nazanin" panose="00000400000000000000" pitchFamily="2" charset="-78"/>
            </a:endParaRPr>
          </a:p>
          <a:p>
            <a:pPr lvl="0" algn="r" rtl="1"/>
            <a:r>
              <a:rPr lang="ar-SA" b="1" dirty="0">
                <a:cs typeface="B Nazanin" panose="00000400000000000000" pitchFamily="2" charset="-78"/>
              </a:rPr>
              <a:t>کلیه پسماندهای آلوده به خون و فرآورده های خونی</a:t>
            </a:r>
            <a:endParaRPr lang="en-US" dirty="0">
              <a:cs typeface="B Nazanin" panose="00000400000000000000" pitchFamily="2" charset="-78"/>
            </a:endParaRPr>
          </a:p>
          <a:p>
            <a:pPr lvl="0" algn="r" rtl="1"/>
            <a:r>
              <a:rPr lang="ar-SA" b="1" dirty="0">
                <a:cs typeface="B Nazanin" panose="00000400000000000000" pitchFamily="2" charset="-78"/>
              </a:rPr>
              <a:t>باتل سرم ومیکروست، ست های سرم مصرف شده</a:t>
            </a:r>
            <a:endParaRPr lang="en-US" dirty="0">
              <a:cs typeface="B Nazanin" panose="00000400000000000000" pitchFamily="2" charset="-78"/>
            </a:endParaRPr>
          </a:p>
          <a:p>
            <a:pPr lvl="0" algn="r" rtl="1"/>
            <a:r>
              <a:rPr lang="ar-SA" b="1" dirty="0">
                <a:cs typeface="B Nazanin" panose="00000400000000000000" pitchFamily="2" charset="-78"/>
              </a:rPr>
              <a:t>کلیه پسماند های آغشته به ترشحات بیماران</a:t>
            </a:r>
            <a:endParaRPr lang="en-US" dirty="0">
              <a:cs typeface="B Nazanin" panose="00000400000000000000" pitchFamily="2" charset="-78"/>
            </a:endParaRPr>
          </a:p>
          <a:p>
            <a:pPr lvl="0" algn="r" rtl="1"/>
            <a:r>
              <a:rPr lang="ar-SA" b="1" dirty="0">
                <a:cs typeface="B Nazanin" panose="00000400000000000000" pitchFamily="2" charset="-78"/>
              </a:rPr>
              <a:t>پسماندهای اتاقهای ایزوله</a:t>
            </a:r>
            <a:endParaRPr lang="en-US" dirty="0">
              <a:cs typeface="B Nazanin" panose="00000400000000000000" pitchFamily="2" charset="-78"/>
            </a:endParaRPr>
          </a:p>
          <a:p>
            <a:pPr lvl="0" algn="r" rtl="1"/>
            <a:r>
              <a:rPr lang="ar-SA" b="1" dirty="0">
                <a:cs typeface="B Nazanin" panose="00000400000000000000" pitchFamily="2" charset="-78"/>
              </a:rPr>
              <a:t>پسماندهای ناشی ازپانسمان</a:t>
            </a:r>
            <a:endParaRPr lang="en-US" dirty="0">
              <a:cs typeface="B Nazanin" panose="00000400000000000000" pitchFamily="2" charset="-78"/>
            </a:endParaRPr>
          </a:p>
          <a:p>
            <a:pPr lvl="0" algn="r" rtl="1"/>
            <a:r>
              <a:rPr lang="ar-SA" b="1" dirty="0">
                <a:cs typeface="B Nazanin" panose="00000400000000000000" pitchFamily="2" charset="-78"/>
              </a:rPr>
              <a:t>وسایل حفاظت فردی استفاده شده کادر درمان</a:t>
            </a:r>
            <a:endParaRPr lang="en-US" dirty="0">
              <a:cs typeface="B Nazanin" panose="00000400000000000000" pitchFamily="2" charset="-78"/>
            </a:endParaRPr>
          </a:p>
          <a:p>
            <a:pPr marL="0" indent="0" algn="r" rtl="1">
              <a:buNone/>
            </a:pPr>
            <a:endParaRPr lang="fa-IR" dirty="0">
              <a:cs typeface="B Nazanin" panose="00000400000000000000" pitchFamily="2" charset="-78"/>
            </a:endParaRPr>
          </a:p>
        </p:txBody>
      </p:sp>
    </p:spTree>
    <p:extLst>
      <p:ext uri="{BB962C8B-B14F-4D97-AF65-F5344CB8AC3E}">
        <p14:creationId xmlns:p14="http://schemas.microsoft.com/office/powerpoint/2010/main" val="29204177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11224"/>
            <a:ext cx="10515600" cy="5692775"/>
          </a:xfrm>
        </p:spPr>
        <p:txBody>
          <a:bodyPr>
            <a:noAutofit/>
          </a:bodyPr>
          <a:lstStyle/>
          <a:p>
            <a:pPr algn="r" rtl="1">
              <a:buFont typeface="Wingdings" panose="05000000000000000000" pitchFamily="2" charset="2"/>
              <a:buChar char="ü"/>
            </a:pPr>
            <a:r>
              <a:rPr lang="ar-SA" b="1" dirty="0">
                <a:cs typeface="B Nazanin" panose="00000400000000000000" pitchFamily="2" charset="-78"/>
              </a:rPr>
              <a:t>پسماندهای شیمیایی</a:t>
            </a:r>
            <a:r>
              <a:rPr lang="en-US" b="1" dirty="0">
                <a:cs typeface="B Nazanin" panose="00000400000000000000" pitchFamily="2" charset="-78"/>
              </a:rPr>
              <a:t> )</a:t>
            </a:r>
            <a:r>
              <a:rPr lang="ar-SA" b="1" dirty="0">
                <a:cs typeface="B Nazanin" panose="00000400000000000000" pitchFamily="2" charset="-78"/>
              </a:rPr>
              <a:t>سطل زباله سفید یا قهوه ای با کیسه سفید رنگ</a:t>
            </a:r>
            <a:r>
              <a:rPr lang="en-US" b="1" dirty="0">
                <a:cs typeface="B Nazanin" panose="00000400000000000000" pitchFamily="2" charset="-78"/>
              </a:rPr>
              <a:t>( </a:t>
            </a:r>
          </a:p>
          <a:p>
            <a:pPr lvl="0" algn="r" rtl="1"/>
            <a:r>
              <a:rPr lang="ar-SA" sz="2000" b="1" dirty="0">
                <a:cs typeface="B Nazanin" panose="00000400000000000000" pitchFamily="2" charset="-78"/>
              </a:rPr>
              <a:t>ویال های خالی دارویی وسرنگ های داروی شیمیایی</a:t>
            </a:r>
            <a:endParaRPr lang="en-US" sz="2000" dirty="0">
              <a:cs typeface="B Nazanin" panose="00000400000000000000" pitchFamily="2" charset="-78"/>
            </a:endParaRPr>
          </a:p>
          <a:p>
            <a:pPr lvl="0" algn="r" rtl="1"/>
            <a:r>
              <a:rPr lang="ar-SA" sz="2000" b="1" dirty="0">
                <a:cs typeface="B Nazanin" panose="00000400000000000000" pitchFamily="2" charset="-78"/>
              </a:rPr>
              <a:t>زباله های دارویی و مواد شیمیایی</a:t>
            </a:r>
            <a:endParaRPr lang="en-US" sz="2000" dirty="0">
              <a:cs typeface="B Nazanin" panose="00000400000000000000" pitchFamily="2" charset="-78"/>
            </a:endParaRPr>
          </a:p>
          <a:p>
            <a:pPr lvl="0" algn="r" rtl="1"/>
            <a:r>
              <a:rPr lang="ar-SA" sz="2000" b="1" dirty="0">
                <a:cs typeface="B Nazanin" panose="00000400000000000000" pitchFamily="2" charset="-78"/>
              </a:rPr>
              <a:t>ویال های نیمه پر و پر دارویی</a:t>
            </a:r>
            <a:endParaRPr lang="en-US" sz="2000" dirty="0">
              <a:cs typeface="B Nazanin" panose="00000400000000000000" pitchFamily="2" charset="-78"/>
            </a:endParaRPr>
          </a:p>
          <a:p>
            <a:pPr lvl="0" algn="r" rtl="1"/>
            <a:r>
              <a:rPr lang="ar-SA" sz="2000" b="1" dirty="0">
                <a:cs typeface="B Nazanin" panose="00000400000000000000" pitchFamily="2" charset="-78"/>
              </a:rPr>
              <a:t>هرگونه زباله منتج شده از تشخیص، درمان و مراقبت بیماران تحت شیمی درمانی</a:t>
            </a:r>
            <a:r>
              <a:rPr lang="en-US" sz="2000" b="1" dirty="0">
                <a:cs typeface="B Nazanin" panose="00000400000000000000" pitchFamily="2" charset="-78"/>
              </a:rPr>
              <a:t> )</a:t>
            </a:r>
            <a:r>
              <a:rPr lang="ar-SA" sz="2000" b="1" dirty="0">
                <a:cs typeface="B Nazanin" panose="00000400000000000000" pitchFamily="2" charset="-78"/>
              </a:rPr>
              <a:t>اعم از سرنگ ،ست سرم،ویال دارویی، کیسه های ادرار، سوند، کیسه های استوما</a:t>
            </a:r>
            <a:r>
              <a:rPr lang="en-US" sz="2000" b="1" dirty="0" smtClean="0">
                <a:cs typeface="B Nazanin" panose="00000400000000000000" pitchFamily="2" charset="-78"/>
              </a:rPr>
              <a:t>(</a:t>
            </a:r>
          </a:p>
          <a:p>
            <a:pPr algn="r" rtl="1">
              <a:buFont typeface="Wingdings" panose="05000000000000000000" pitchFamily="2" charset="2"/>
              <a:buChar char="ü"/>
            </a:pPr>
            <a:r>
              <a:rPr lang="ar-SA" b="1" dirty="0">
                <a:cs typeface="B Nazanin" panose="00000400000000000000" pitchFamily="2" charset="-78"/>
              </a:rPr>
              <a:t>پسماندهای نوک تیز و برنده</a:t>
            </a:r>
            <a:r>
              <a:rPr lang="en-US" b="1" dirty="0">
                <a:cs typeface="B Nazanin" panose="00000400000000000000" pitchFamily="2" charset="-78"/>
              </a:rPr>
              <a:t> )</a:t>
            </a:r>
            <a:r>
              <a:rPr lang="ar-SA" b="1" dirty="0">
                <a:cs typeface="B Nazanin" panose="00000400000000000000" pitchFamily="2" charset="-78"/>
              </a:rPr>
              <a:t>سفتی باکس</a:t>
            </a:r>
            <a:r>
              <a:rPr lang="en-US" sz="2000" b="1" dirty="0">
                <a:cs typeface="B Nazanin" panose="00000400000000000000" pitchFamily="2" charset="-78"/>
              </a:rPr>
              <a:t>(:</a:t>
            </a:r>
            <a:endParaRPr lang="en-US" sz="2000" dirty="0">
              <a:cs typeface="B Nazanin" panose="00000400000000000000" pitchFamily="2" charset="-78"/>
            </a:endParaRPr>
          </a:p>
          <a:p>
            <a:pPr lvl="0" algn="r" rtl="1"/>
            <a:r>
              <a:rPr lang="ar-SA" sz="2000" b="1" dirty="0">
                <a:cs typeface="B Nazanin" panose="00000400000000000000" pitchFamily="2" charset="-78"/>
              </a:rPr>
              <a:t>شامل سرنگ و سرسوزن </a:t>
            </a:r>
            <a:endParaRPr lang="en-US" sz="2000" dirty="0">
              <a:cs typeface="B Nazanin" panose="00000400000000000000" pitchFamily="2" charset="-78"/>
            </a:endParaRPr>
          </a:p>
          <a:p>
            <a:pPr lvl="0" algn="r" rtl="1"/>
            <a:r>
              <a:rPr lang="ar-SA" sz="2000" b="1" dirty="0">
                <a:cs typeface="B Nazanin" panose="00000400000000000000" pitchFamily="2" charset="-78"/>
              </a:rPr>
              <a:t>تیغ بیستوری </a:t>
            </a:r>
            <a:endParaRPr lang="en-US" sz="2000" dirty="0">
              <a:cs typeface="B Nazanin" panose="00000400000000000000" pitchFamily="2" charset="-78"/>
            </a:endParaRPr>
          </a:p>
          <a:p>
            <a:pPr lvl="0" algn="r" rtl="1"/>
            <a:r>
              <a:rPr lang="ar-SA" sz="2000" b="1" dirty="0">
                <a:cs typeface="B Nazanin" panose="00000400000000000000" pitchFamily="2" charset="-78"/>
              </a:rPr>
              <a:t>لانست </a:t>
            </a:r>
            <a:endParaRPr lang="en-US" sz="2000" dirty="0">
              <a:cs typeface="B Nazanin" panose="00000400000000000000" pitchFamily="2" charset="-78"/>
            </a:endParaRPr>
          </a:p>
          <a:p>
            <a:pPr lvl="0" algn="r" rtl="1"/>
            <a:r>
              <a:rPr lang="ar-SA" sz="2000" b="1" dirty="0">
                <a:cs typeface="B Nazanin" panose="00000400000000000000" pitchFamily="2" charset="-78"/>
              </a:rPr>
              <a:t>انواع نیدل آنژیوکت</a:t>
            </a:r>
            <a:endParaRPr lang="en-US" sz="2000" dirty="0">
              <a:cs typeface="B Nazanin" panose="00000400000000000000" pitchFamily="2" charset="-78"/>
            </a:endParaRPr>
          </a:p>
          <a:p>
            <a:pPr lvl="0" algn="r" rtl="1"/>
            <a:r>
              <a:rPr lang="ar-SA" sz="2000" b="1" dirty="0">
                <a:cs typeface="B Nazanin" panose="00000400000000000000" pitchFamily="2" charset="-78"/>
              </a:rPr>
              <a:t>شیشه های شکسته سرم و فرآورده های خونی و دارویی</a:t>
            </a:r>
            <a:endParaRPr lang="en-US" sz="2000" dirty="0">
              <a:cs typeface="B Nazanin" panose="00000400000000000000" pitchFamily="2" charset="-78"/>
            </a:endParaRPr>
          </a:p>
          <a:p>
            <a:pPr lvl="0" algn="r" rtl="1"/>
            <a:r>
              <a:rPr lang="ar-SA" sz="2000" b="1" dirty="0">
                <a:cs typeface="B Nazanin" panose="00000400000000000000" pitchFamily="2" charset="-78"/>
              </a:rPr>
              <a:t>پوکه های آمپول مانند دگزامتازون و...</a:t>
            </a:r>
            <a:endParaRPr lang="en-US" sz="2000" dirty="0">
              <a:cs typeface="B Nazanin" panose="00000400000000000000" pitchFamily="2" charset="-78"/>
            </a:endParaRPr>
          </a:p>
          <a:p>
            <a:pPr lvl="0" algn="r" rtl="1"/>
            <a:r>
              <a:rPr lang="ar-SA" sz="2000" b="1" dirty="0">
                <a:cs typeface="B Nazanin" panose="00000400000000000000" pitchFamily="2" charset="-78"/>
              </a:rPr>
              <a:t>هرگونه وسیله یکبار مصرف تیز و برنده که در تشخیص و درمان و مراقبت بیماران استفاده شده</a:t>
            </a:r>
            <a:endParaRPr lang="en-US" sz="2000" dirty="0">
              <a:cs typeface="B Nazanin" panose="00000400000000000000" pitchFamily="2" charset="-78"/>
            </a:endParaRPr>
          </a:p>
          <a:p>
            <a:pPr lvl="0" algn="r" rtl="1"/>
            <a:endParaRPr lang="en-US" sz="2000" dirty="0">
              <a:cs typeface="B Nazanin" panose="00000400000000000000" pitchFamily="2" charset="-78"/>
            </a:endParaRPr>
          </a:p>
          <a:p>
            <a:pPr marL="0" indent="0" algn="r">
              <a:buNone/>
            </a:pPr>
            <a:endParaRPr lang="fa-IR" sz="2000" dirty="0">
              <a:cs typeface="B Nazanin" panose="00000400000000000000" pitchFamily="2" charset="-78"/>
            </a:endParaRPr>
          </a:p>
        </p:txBody>
      </p:sp>
    </p:spTree>
    <p:extLst>
      <p:ext uri="{BB962C8B-B14F-4D97-AF65-F5344CB8AC3E}">
        <p14:creationId xmlns:p14="http://schemas.microsoft.com/office/powerpoint/2010/main" val="30795206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85423"/>
            <a:ext cx="10515600" cy="6096000"/>
          </a:xfrm>
        </p:spPr>
        <p:txBody>
          <a:bodyPr>
            <a:noAutofit/>
          </a:bodyPr>
          <a:lstStyle/>
          <a:p>
            <a:pPr algn="r" rtl="1">
              <a:buFont typeface="Wingdings" panose="05000000000000000000" pitchFamily="2" charset="2"/>
              <a:buChar char="ü"/>
            </a:pPr>
            <a:r>
              <a:rPr lang="fa-IR" sz="2400" b="1" dirty="0">
                <a:cs typeface="B Nazanin" panose="00000400000000000000" pitchFamily="2" charset="-78"/>
              </a:rPr>
              <a:t>پسماندهای عادی یا </a:t>
            </a:r>
            <a:r>
              <a:rPr lang="fa-IR" sz="2400" b="1" dirty="0" smtClean="0">
                <a:cs typeface="B Nazanin" panose="00000400000000000000" pitchFamily="2" charset="-78"/>
              </a:rPr>
              <a:t>شبه خانگی( سطل </a:t>
            </a:r>
            <a:r>
              <a:rPr lang="fa-IR" sz="2400" b="1" dirty="0">
                <a:cs typeface="B Nazanin" panose="00000400000000000000" pitchFamily="2" charset="-78"/>
              </a:rPr>
              <a:t>زباله آبی با کیسه مشکی </a:t>
            </a:r>
            <a:r>
              <a:rPr lang="fa-IR" sz="2400" b="1" dirty="0" smtClean="0">
                <a:cs typeface="B Nazanin" panose="00000400000000000000" pitchFamily="2" charset="-78"/>
              </a:rPr>
              <a:t>رنگ)</a:t>
            </a:r>
            <a:endParaRPr lang="fa-IR" sz="2400" b="1" dirty="0">
              <a:cs typeface="B Nazanin" panose="00000400000000000000" pitchFamily="2" charset="-78"/>
            </a:endParaRPr>
          </a:p>
          <a:p>
            <a:pPr algn="r" rtl="1"/>
            <a:r>
              <a:rPr lang="fa-IR" sz="2000" b="1" dirty="0">
                <a:cs typeface="B Nazanin" panose="00000400000000000000" pitchFamily="2" charset="-78"/>
              </a:rPr>
              <a:t>- به طور عمده از کارکردهای خدمات اداری و عمومی این مراکز تولید میشود و شامل - پاکت بسته بندی سرنگ ها و - جعبه دارو ها </a:t>
            </a:r>
            <a:r>
              <a:rPr lang="fa-IR" sz="2000" b="1" dirty="0" smtClean="0">
                <a:cs typeface="B Nazanin" panose="00000400000000000000" pitchFamily="2" charset="-78"/>
              </a:rPr>
              <a:t>– زباله های </a:t>
            </a:r>
            <a:r>
              <a:rPr lang="fa-IR" sz="2000" b="1" dirty="0">
                <a:cs typeface="B Nazanin" panose="00000400000000000000" pitchFamily="2" charset="-78"/>
              </a:rPr>
              <a:t>آشپزخانه</a:t>
            </a:r>
          </a:p>
          <a:p>
            <a:pPr algn="r" rtl="1"/>
            <a:r>
              <a:rPr lang="fa-IR" sz="2000" b="1" dirty="0">
                <a:cs typeface="B Nazanin" panose="00000400000000000000" pitchFamily="2" charset="-78"/>
              </a:rPr>
              <a:t>آبدارخانه، قسمت اداری مالی </a:t>
            </a:r>
            <a:r>
              <a:rPr lang="fa-IR" sz="2000" b="1" dirty="0" smtClean="0">
                <a:cs typeface="B Nazanin" panose="00000400000000000000" pitchFamily="2" charset="-78"/>
              </a:rPr>
              <a:t>– زباله های باغبانی</a:t>
            </a:r>
          </a:p>
          <a:p>
            <a:pPr algn="r" rtl="1"/>
            <a:r>
              <a:rPr lang="fa-IR" sz="2000" b="1" dirty="0">
                <a:cs typeface="B Nazanin" panose="00000400000000000000" pitchFamily="2" charset="-78"/>
              </a:rPr>
              <a:t>سرنگ به هیچ عنوان داخل سطل زباله زرد انداخته نشود سرنگ های آغشته به داروهای خطر آفرین و داروهای سایتوتکسیک طبق لیست موجود در بخش </a:t>
            </a:r>
            <a:r>
              <a:rPr lang="fa-IR" sz="2000" b="1" dirty="0" smtClean="0">
                <a:cs typeface="B Nazanin" panose="00000400000000000000" pitchFamily="2" charset="-78"/>
              </a:rPr>
              <a:t>ها بدون </a:t>
            </a:r>
            <a:r>
              <a:rPr lang="fa-IR" sz="2000" b="1" dirty="0">
                <a:cs typeface="B Nazanin" panose="00000400000000000000" pitchFamily="2" charset="-78"/>
              </a:rPr>
              <a:t>سرسوزن داخل سطل سفید و سرنگ های آغشته به ترشحات خونی با سرسوزن داخل سیفتی باکس</a:t>
            </a:r>
          </a:p>
          <a:p>
            <a:pPr algn="r" rtl="1"/>
            <a:r>
              <a:rPr lang="fa-IR" sz="2000" b="1" dirty="0">
                <a:cs typeface="B Nazanin" panose="00000400000000000000" pitchFamily="2" charset="-78"/>
              </a:rPr>
              <a:t>- وقتی </a:t>
            </a:r>
            <a:r>
              <a:rPr lang="fa-IR" sz="2000" b="1" dirty="0" smtClean="0">
                <a:cs typeface="B Nazanin" panose="00000400000000000000" pitchFamily="2" charset="-78"/>
              </a:rPr>
              <a:t>سه چهارم </a:t>
            </a:r>
            <a:r>
              <a:rPr lang="fa-IR" sz="2000" b="1" dirty="0">
                <a:cs typeface="B Nazanin" panose="00000400000000000000" pitchFamily="2" charset="-78"/>
              </a:rPr>
              <a:t>ظروف و </a:t>
            </a:r>
            <a:r>
              <a:rPr lang="fa-IR" sz="2000" b="1" dirty="0" smtClean="0">
                <a:cs typeface="B Nazanin" panose="00000400000000000000" pitchFamily="2" charset="-78"/>
              </a:rPr>
              <a:t>کیسه های </a:t>
            </a:r>
            <a:r>
              <a:rPr lang="fa-IR" sz="2000" b="1" dirty="0">
                <a:cs typeface="B Nazanin" panose="00000400000000000000" pitchFamily="2" charset="-78"/>
              </a:rPr>
              <a:t>پلاستیکی پر از پسماند شد پس از بستن درب آنها، باید آنها را برداشت.</a:t>
            </a:r>
          </a:p>
          <a:p>
            <a:pPr algn="r" rtl="1"/>
            <a:r>
              <a:rPr lang="fa-IR" sz="2000" b="1" dirty="0">
                <a:cs typeface="B Nazanin" panose="00000400000000000000" pitchFamily="2" charset="-78"/>
              </a:rPr>
              <a:t>- پسماندها باید همه روزه </a:t>
            </a:r>
            <a:r>
              <a:rPr lang="fa-IR" sz="2000" b="1" dirty="0" smtClean="0">
                <a:cs typeface="B Nazanin" panose="00000400000000000000" pitchFamily="2" charset="-78"/>
              </a:rPr>
              <a:t>(یا </a:t>
            </a:r>
            <a:r>
              <a:rPr lang="fa-IR" sz="2000" b="1" dirty="0">
                <a:cs typeface="B Nazanin" panose="00000400000000000000" pitchFamily="2" charset="-78"/>
              </a:rPr>
              <a:t>در صورت لزوم چند بار در </a:t>
            </a:r>
            <a:r>
              <a:rPr lang="fa-IR" sz="2000" b="1" dirty="0" smtClean="0">
                <a:cs typeface="B Nazanin" panose="00000400000000000000" pitchFamily="2" charset="-78"/>
              </a:rPr>
              <a:t>روز) </a:t>
            </a:r>
            <a:r>
              <a:rPr lang="fa-IR" sz="2000" b="1" dirty="0">
                <a:cs typeface="B Nazanin" panose="00000400000000000000" pitchFamily="2" charset="-78"/>
              </a:rPr>
              <a:t>گردآوری شوند و به محل </a:t>
            </a:r>
            <a:r>
              <a:rPr lang="fa-IR" sz="2000" b="1" dirty="0" smtClean="0">
                <a:cs typeface="B Nazanin" panose="00000400000000000000" pitchFamily="2" charset="-78"/>
              </a:rPr>
              <a:t>تعیین شده </a:t>
            </a:r>
            <a:r>
              <a:rPr lang="fa-IR" sz="2000" b="1" dirty="0">
                <a:cs typeface="B Nazanin" panose="00000400000000000000" pitchFamily="2" charset="-78"/>
              </a:rPr>
              <a:t>برای انباشتن پسماندها حمل شوند.</a:t>
            </a:r>
          </a:p>
          <a:p>
            <a:pPr algn="r" rtl="1"/>
            <a:r>
              <a:rPr lang="fa-IR" sz="2000" b="1" dirty="0">
                <a:cs typeface="B Nazanin" panose="00000400000000000000" pitchFamily="2" charset="-78"/>
              </a:rPr>
              <a:t>- هیچ کیسه محتوی پسماند نباید بدون داشتن بر چسب و تعیین نوع محتوای کیسه از محل تولید خارج شود.</a:t>
            </a:r>
          </a:p>
          <a:p>
            <a:pPr algn="r" rtl="1"/>
            <a:r>
              <a:rPr lang="fa-IR" sz="2000" b="1" dirty="0">
                <a:cs typeface="B Nazanin" panose="00000400000000000000" pitchFamily="2" charset="-78"/>
              </a:rPr>
              <a:t>- برچسب باید دارای مشخصاتی از </a:t>
            </a:r>
            <a:r>
              <a:rPr lang="fa-IR" sz="2000" b="1" dirty="0" smtClean="0">
                <a:cs typeface="B Nazanin" panose="00000400000000000000" pitchFamily="2" charset="-78"/>
              </a:rPr>
              <a:t>قبیل(تاریخ </a:t>
            </a:r>
            <a:r>
              <a:rPr lang="fa-IR" sz="2000" b="1" dirty="0">
                <a:cs typeface="B Nazanin" panose="00000400000000000000" pitchFamily="2" charset="-78"/>
              </a:rPr>
              <a:t>تولید، نام بخش، نوع زباله و </a:t>
            </a:r>
            <a:r>
              <a:rPr lang="fa-IR" sz="2000" b="1" dirty="0" smtClean="0">
                <a:cs typeface="B Nazanin" panose="00000400000000000000" pitchFamily="2" charset="-78"/>
              </a:rPr>
              <a:t>...) </a:t>
            </a:r>
            <a:r>
              <a:rPr lang="fa-IR" sz="2000" b="1" dirty="0">
                <a:cs typeface="B Nazanin" panose="00000400000000000000" pitchFamily="2" charset="-78"/>
              </a:rPr>
              <a:t>باشد.</a:t>
            </a:r>
          </a:p>
          <a:p>
            <a:pPr algn="r" rtl="1"/>
            <a:r>
              <a:rPr lang="fa-IR" sz="2000" b="1" dirty="0">
                <a:cs typeface="B Nazanin" panose="00000400000000000000" pitchFamily="2" charset="-78"/>
              </a:rPr>
              <a:t>- باید به جای </a:t>
            </a:r>
            <a:r>
              <a:rPr lang="fa-IR" sz="2000" b="1" dirty="0" smtClean="0">
                <a:cs typeface="B Nazanin" panose="00000400000000000000" pitchFamily="2" charset="-78"/>
              </a:rPr>
              <a:t>کیسه ها </a:t>
            </a:r>
            <a:r>
              <a:rPr lang="fa-IR" sz="2000" b="1" dirty="0">
                <a:cs typeface="B Nazanin" panose="00000400000000000000" pitchFamily="2" charset="-78"/>
              </a:rPr>
              <a:t>و ظروف مصرف شده، بلافاصله </a:t>
            </a:r>
            <a:r>
              <a:rPr lang="fa-IR" sz="2000" b="1" dirty="0" smtClean="0">
                <a:cs typeface="B Nazanin" panose="00000400000000000000" pitchFamily="2" charset="-78"/>
              </a:rPr>
              <a:t>کیسه ها </a:t>
            </a:r>
            <a:r>
              <a:rPr lang="fa-IR" sz="2000" b="1" dirty="0">
                <a:cs typeface="B Nazanin" panose="00000400000000000000" pitchFamily="2" charset="-78"/>
              </a:rPr>
              <a:t>و ظروف از همان نوع قرار داده شود </a:t>
            </a:r>
            <a:r>
              <a:rPr lang="fa-IR" sz="2000" b="1" dirty="0" smtClean="0">
                <a:cs typeface="B Nazanin" panose="00000400000000000000" pitchFamily="2" charset="-78"/>
              </a:rPr>
              <a:t>سطل های </a:t>
            </a:r>
            <a:r>
              <a:rPr lang="fa-IR" sz="2000" b="1" dirty="0">
                <a:cs typeface="B Nazanin" panose="00000400000000000000" pitchFamily="2" charset="-78"/>
              </a:rPr>
              <a:t>زباله پس از خارج کردن کیسه پرشده </a:t>
            </a:r>
            <a:r>
              <a:rPr lang="fa-IR" sz="2000" b="1" dirty="0" smtClean="0">
                <a:cs typeface="B Nazanin" panose="00000400000000000000" pitchFamily="2" charset="-78"/>
              </a:rPr>
              <a:t>بلافاصله شستشو </a:t>
            </a:r>
            <a:r>
              <a:rPr lang="fa-IR" sz="2000" b="1" dirty="0">
                <a:cs typeface="B Nazanin" panose="00000400000000000000" pitchFamily="2" charset="-78"/>
              </a:rPr>
              <a:t>و ضد عفونی گردند.</a:t>
            </a:r>
          </a:p>
          <a:p>
            <a:pPr algn="r" rtl="1"/>
            <a:r>
              <a:rPr lang="fa-IR" sz="2000" b="1" dirty="0">
                <a:cs typeface="B Nazanin" panose="00000400000000000000" pitchFamily="2" charset="-78"/>
              </a:rPr>
              <a:t>تمامی باتری ها بعد از مصرف جهت جمع آوری پسماند باید تحویل انبار گردد.</a:t>
            </a:r>
            <a:endParaRPr lang="fa-IR" sz="2000" dirty="0">
              <a:cs typeface="B Nazanin" panose="00000400000000000000" pitchFamily="2" charset="-78"/>
            </a:endParaRPr>
          </a:p>
        </p:txBody>
      </p:sp>
    </p:spTree>
    <p:extLst>
      <p:ext uri="{BB962C8B-B14F-4D97-AF65-F5344CB8AC3E}">
        <p14:creationId xmlns:p14="http://schemas.microsoft.com/office/powerpoint/2010/main" val="10259336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94400" y="1825625"/>
            <a:ext cx="5359399" cy="4351338"/>
          </a:xfrm>
        </p:spPr>
        <p:txBody>
          <a:bodyPr>
            <a:normAutofit/>
          </a:bodyPr>
          <a:lstStyle/>
          <a:p>
            <a:pPr algn="r" rtl="1">
              <a:buFont typeface="Wingdings" panose="05000000000000000000" pitchFamily="2" charset="2"/>
              <a:buChar char="§"/>
            </a:pPr>
            <a:r>
              <a:rPr lang="fa-IR" sz="2400" b="1" dirty="0">
                <a:cs typeface="B Nazanin" panose="00000400000000000000" pitchFamily="2" charset="-78"/>
              </a:rPr>
              <a:t>خون کمتر از </a:t>
            </a:r>
            <a:r>
              <a:rPr lang="fa-IR" sz="2400" b="1" dirty="0" smtClean="0">
                <a:cs typeface="B Nazanin" panose="00000400000000000000" pitchFamily="2" charset="-78"/>
              </a:rPr>
              <a:t>30 </a:t>
            </a:r>
            <a:r>
              <a:rPr lang="fa-IR" sz="2400" b="1" dirty="0">
                <a:cs typeface="B Nazanin" panose="00000400000000000000" pitchFamily="2" charset="-78"/>
              </a:rPr>
              <a:t>سی سی :</a:t>
            </a:r>
          </a:p>
          <a:p>
            <a:pPr algn="r" rtl="1"/>
            <a:r>
              <a:rPr lang="fa-IR" sz="2400" dirty="0" smtClean="0">
                <a:cs typeface="B Nazanin" panose="00000400000000000000" pitchFamily="2" charset="-78"/>
              </a:rPr>
              <a:t> </a:t>
            </a:r>
            <a:r>
              <a:rPr lang="fa-IR" sz="2000" dirty="0">
                <a:cs typeface="B Nazanin" panose="00000400000000000000" pitchFamily="2" charset="-78"/>
              </a:rPr>
              <a:t>استفاده ازوسایل حفاظت فردی</a:t>
            </a:r>
          </a:p>
          <a:p>
            <a:pPr algn="r" rtl="1"/>
            <a:r>
              <a:rPr lang="fa-IR" sz="2000" dirty="0" smtClean="0">
                <a:cs typeface="B Nazanin" panose="00000400000000000000" pitchFamily="2" charset="-78"/>
              </a:rPr>
              <a:t> </a:t>
            </a:r>
            <a:r>
              <a:rPr lang="fa-IR" sz="2000" dirty="0">
                <a:cs typeface="B Nazanin" panose="00000400000000000000" pitchFamily="2" charset="-78"/>
              </a:rPr>
              <a:t>خون با حوله یا پارچه تنظیف تمیز گردد</a:t>
            </a:r>
          </a:p>
          <a:p>
            <a:pPr algn="r" rtl="1"/>
            <a:r>
              <a:rPr lang="fa-IR" sz="2000" dirty="0" smtClean="0">
                <a:cs typeface="B Nazanin" panose="00000400000000000000" pitchFamily="2" charset="-78"/>
              </a:rPr>
              <a:t> </a:t>
            </a:r>
            <a:r>
              <a:rPr lang="fa-IR" sz="2000" dirty="0">
                <a:cs typeface="B Nazanin" panose="00000400000000000000" pitchFamily="2" charset="-78"/>
              </a:rPr>
              <a:t>سطح آلوده ، با محلول هیپوکلریت سدیم </a:t>
            </a:r>
            <a:r>
              <a:rPr lang="fa-IR" sz="2000" dirty="0" smtClean="0">
                <a:cs typeface="B Nazanin" panose="00000400000000000000" pitchFamily="2" charset="-78"/>
              </a:rPr>
              <a:t>10 </a:t>
            </a:r>
            <a:r>
              <a:rPr lang="fa-IR" sz="2000" dirty="0">
                <a:cs typeface="B Nazanin" panose="00000400000000000000" pitchFamily="2" charset="-78"/>
              </a:rPr>
              <a:t>درصد یعنی </a:t>
            </a:r>
            <a:r>
              <a:rPr lang="fa-IR" sz="2000" dirty="0" smtClean="0">
                <a:cs typeface="B Nazanin" panose="00000400000000000000" pitchFamily="2" charset="-78"/>
              </a:rPr>
              <a:t>100 سی سی </a:t>
            </a:r>
            <a:r>
              <a:rPr lang="fa-IR" sz="2000" dirty="0">
                <a:cs typeface="B Nazanin" panose="00000400000000000000" pitchFamily="2" charset="-78"/>
              </a:rPr>
              <a:t>وایتکس خانگی داخل </a:t>
            </a:r>
            <a:r>
              <a:rPr lang="fa-IR" sz="2000" dirty="0" smtClean="0">
                <a:cs typeface="B Nazanin" panose="00000400000000000000" pitchFamily="2" charset="-78"/>
              </a:rPr>
              <a:t>900 </a:t>
            </a:r>
            <a:r>
              <a:rPr lang="fa-IR" sz="2000" dirty="0">
                <a:cs typeface="B Nazanin" panose="00000400000000000000" pitchFamily="2" charset="-78"/>
              </a:rPr>
              <a:t>سی سی آب </a:t>
            </a:r>
            <a:r>
              <a:rPr lang="fa-IR" sz="2000" dirty="0" smtClean="0">
                <a:cs typeface="B Nazanin" panose="00000400000000000000" pitchFamily="2" charset="-78"/>
              </a:rPr>
              <a:t>ضدعفونی گردد.</a:t>
            </a:r>
            <a:endParaRPr lang="fa-IR" sz="2000" dirty="0">
              <a:cs typeface="B Nazanin" panose="00000400000000000000" pitchFamily="2" charset="-78"/>
            </a:endParaRPr>
          </a:p>
          <a:p>
            <a:pPr algn="r" rtl="1"/>
            <a:r>
              <a:rPr lang="fa-IR" sz="2000" dirty="0" smtClean="0">
                <a:cs typeface="B Nazanin" panose="00000400000000000000" pitchFamily="2" charset="-78"/>
              </a:rPr>
              <a:t>در </a:t>
            </a:r>
            <a:r>
              <a:rPr lang="fa-IR" sz="2000" dirty="0">
                <a:cs typeface="B Nazanin" panose="00000400000000000000" pitchFamily="2" charset="-78"/>
              </a:rPr>
              <a:t>نهایت با آب شسته شود.</a:t>
            </a:r>
          </a:p>
        </p:txBody>
      </p:sp>
      <p:sp>
        <p:nvSpPr>
          <p:cNvPr id="4" name="TextBox 3"/>
          <p:cNvSpPr txBox="1"/>
          <p:nvPr/>
        </p:nvSpPr>
        <p:spPr>
          <a:xfrm>
            <a:off x="4944534" y="677333"/>
            <a:ext cx="5339644" cy="523220"/>
          </a:xfrm>
          <a:prstGeom prst="rect">
            <a:avLst/>
          </a:prstGeom>
          <a:noFill/>
        </p:spPr>
        <p:txBody>
          <a:bodyPr wrap="square" rtlCol="1">
            <a:spAutoFit/>
          </a:bodyPr>
          <a:lstStyle/>
          <a:p>
            <a:r>
              <a:rPr lang="fa-IR" sz="2800" b="1" dirty="0">
                <a:cs typeface="B Nazanin" panose="00000400000000000000" pitchFamily="2" charset="-78"/>
              </a:rPr>
              <a:t>پاکسازی سطوح آلوده به خون</a:t>
            </a:r>
            <a:endParaRPr lang="fa-IR" sz="2800" dirty="0">
              <a:cs typeface="B Nazanin" panose="00000400000000000000" pitchFamily="2" charset="-78"/>
            </a:endParaRPr>
          </a:p>
        </p:txBody>
      </p:sp>
      <p:sp>
        <p:nvSpPr>
          <p:cNvPr id="5" name="TextBox 4"/>
          <p:cNvSpPr txBox="1"/>
          <p:nvPr/>
        </p:nvSpPr>
        <p:spPr>
          <a:xfrm>
            <a:off x="-112889" y="1557867"/>
            <a:ext cx="5802489" cy="4555093"/>
          </a:xfrm>
          <a:prstGeom prst="rect">
            <a:avLst/>
          </a:prstGeom>
          <a:noFill/>
        </p:spPr>
        <p:txBody>
          <a:bodyPr wrap="square" rtlCol="1">
            <a:spAutoFit/>
          </a:bodyPr>
          <a:lstStyle/>
          <a:p>
            <a:pPr marL="342900" indent="-342900" algn="r" rtl="1">
              <a:buFont typeface="Wingdings" panose="05000000000000000000" pitchFamily="2" charset="2"/>
              <a:buChar char="§"/>
            </a:pPr>
            <a:r>
              <a:rPr lang="fa-IR" sz="2000" b="1" dirty="0" smtClean="0">
                <a:cs typeface="B Nazanin" panose="00000400000000000000" pitchFamily="2" charset="-78"/>
              </a:rPr>
              <a:t>خون </a:t>
            </a:r>
            <a:r>
              <a:rPr lang="fa-IR" sz="2000" b="1" dirty="0">
                <a:cs typeface="B Nazanin" panose="00000400000000000000" pitchFamily="2" charset="-78"/>
              </a:rPr>
              <a:t>بیشتر </a:t>
            </a:r>
            <a:r>
              <a:rPr lang="fa-IR" sz="2000" b="1" dirty="0" smtClean="0">
                <a:cs typeface="B Nazanin" panose="00000400000000000000" pitchFamily="2" charset="-78"/>
              </a:rPr>
              <a:t>30 </a:t>
            </a:r>
            <a:r>
              <a:rPr lang="fa-IR" sz="2000" b="1" dirty="0">
                <a:cs typeface="B Nazanin" panose="00000400000000000000" pitchFamily="2" charset="-78"/>
              </a:rPr>
              <a:t>سی </a:t>
            </a:r>
            <a:r>
              <a:rPr lang="fa-IR" sz="2000" b="1" dirty="0" smtClean="0">
                <a:cs typeface="B Nazanin" panose="00000400000000000000" pitchFamily="2" charset="-78"/>
              </a:rPr>
              <a:t>سی</a:t>
            </a:r>
            <a:endParaRPr lang="fa-IR" sz="2000" b="1" dirty="0">
              <a:cs typeface="B Nazanin" panose="00000400000000000000" pitchFamily="2" charset="-78"/>
            </a:endParaRPr>
          </a:p>
          <a:p>
            <a:pPr marL="342900" indent="-342900" algn="r" rtl="1">
              <a:lnSpc>
                <a:spcPct val="150000"/>
              </a:lnSpc>
              <a:buFont typeface="Arial" panose="020B0604020202020204" pitchFamily="34" charset="0"/>
              <a:buChar char="•"/>
            </a:pPr>
            <a:r>
              <a:rPr lang="fa-IR" sz="2000" smtClean="0">
                <a:cs typeface="B Nazanin" panose="00000400000000000000" pitchFamily="2" charset="-78"/>
              </a:rPr>
              <a:t>استفاده از وسایل </a:t>
            </a:r>
            <a:r>
              <a:rPr lang="fa-IR" sz="2000" dirty="0">
                <a:cs typeface="B Nazanin" panose="00000400000000000000" pitchFamily="2" charset="-78"/>
              </a:rPr>
              <a:t>حفاظت فردی</a:t>
            </a:r>
          </a:p>
          <a:p>
            <a:pPr marL="342900" indent="-342900" algn="r" rtl="1">
              <a:lnSpc>
                <a:spcPct val="150000"/>
              </a:lnSpc>
              <a:buFont typeface="Arial" panose="020B0604020202020204" pitchFamily="34" charset="0"/>
              <a:buChar char="•"/>
            </a:pPr>
            <a:r>
              <a:rPr lang="fa-IR" sz="2000" dirty="0" smtClean="0">
                <a:cs typeface="B Nazanin" panose="00000400000000000000" pitchFamily="2" charset="-78"/>
              </a:rPr>
              <a:t> </a:t>
            </a:r>
            <a:r>
              <a:rPr lang="fa-IR" sz="2000" dirty="0">
                <a:cs typeface="B Nazanin" panose="00000400000000000000" pitchFamily="2" charset="-78"/>
              </a:rPr>
              <a:t>در صورت قطعات شیشه ای و تیز و برنده با پنس یا فورسپس جمع</a:t>
            </a:r>
          </a:p>
          <a:p>
            <a:pPr algn="r" rtl="1">
              <a:lnSpc>
                <a:spcPct val="150000"/>
              </a:lnSpc>
            </a:pPr>
            <a:r>
              <a:rPr lang="fa-IR" sz="2000" dirty="0">
                <a:cs typeface="B Nazanin" panose="00000400000000000000" pitchFamily="2" charset="-78"/>
              </a:rPr>
              <a:t>شده و در سیفتی باکس دفع گردد</a:t>
            </a:r>
          </a:p>
          <a:p>
            <a:pPr marL="342900" indent="-342900" algn="r" rtl="1">
              <a:lnSpc>
                <a:spcPct val="150000"/>
              </a:lnSpc>
              <a:buFont typeface="Arial" panose="020B0604020202020204" pitchFamily="34" charset="0"/>
              <a:buChar char="•"/>
            </a:pPr>
            <a:r>
              <a:rPr lang="fa-IR" sz="2000" dirty="0" smtClean="0">
                <a:cs typeface="B Nazanin" panose="00000400000000000000" pitchFamily="2" charset="-78"/>
              </a:rPr>
              <a:t>حوله </a:t>
            </a:r>
            <a:r>
              <a:rPr lang="fa-IR" sz="2000" dirty="0">
                <a:cs typeface="B Nazanin" panose="00000400000000000000" pitchFamily="2" charset="-78"/>
              </a:rPr>
              <a:t>یکبار مصرف روی سطح خون گذاشته و روی آن محلول</a:t>
            </a:r>
          </a:p>
          <a:p>
            <a:pPr algn="r" rtl="1">
              <a:lnSpc>
                <a:spcPct val="150000"/>
              </a:lnSpc>
            </a:pPr>
            <a:r>
              <a:rPr lang="fa-IR" sz="2000" dirty="0">
                <a:cs typeface="B Nazanin" panose="00000400000000000000" pitchFamily="2" charset="-78"/>
              </a:rPr>
              <a:t>هیپوکلریت سدیم </a:t>
            </a:r>
            <a:r>
              <a:rPr lang="fa-IR" sz="2000" dirty="0" smtClean="0">
                <a:cs typeface="B Nazanin" panose="00000400000000000000" pitchFamily="2" charset="-78"/>
              </a:rPr>
              <a:t>10 </a:t>
            </a:r>
            <a:r>
              <a:rPr lang="fa-IR" sz="2000" dirty="0">
                <a:cs typeface="B Nazanin" panose="00000400000000000000" pitchFamily="2" charset="-78"/>
              </a:rPr>
              <a:t>درصد </a:t>
            </a:r>
            <a:r>
              <a:rPr lang="fa-IR" sz="2000" dirty="0" smtClean="0">
                <a:cs typeface="B Nazanin" panose="00000400000000000000" pitchFamily="2" charset="-78"/>
              </a:rPr>
              <a:t>یعنی 100 </a:t>
            </a:r>
            <a:r>
              <a:rPr lang="fa-IR" sz="2000" dirty="0">
                <a:cs typeface="B Nazanin" panose="00000400000000000000" pitchFamily="2" charset="-78"/>
              </a:rPr>
              <a:t>سی سی وایتکس خانگی</a:t>
            </a:r>
          </a:p>
          <a:p>
            <a:pPr algn="r" rtl="1">
              <a:lnSpc>
                <a:spcPct val="150000"/>
              </a:lnSpc>
            </a:pPr>
            <a:r>
              <a:rPr lang="fa-IR" sz="2000" dirty="0">
                <a:cs typeface="B Nazanin" panose="00000400000000000000" pitchFamily="2" charset="-78"/>
              </a:rPr>
              <a:t>داخل </a:t>
            </a:r>
            <a:r>
              <a:rPr lang="fa-IR" sz="2000" dirty="0" smtClean="0">
                <a:cs typeface="B Nazanin" panose="00000400000000000000" pitchFamily="2" charset="-78"/>
              </a:rPr>
              <a:t>900 </a:t>
            </a:r>
            <a:r>
              <a:rPr lang="fa-IR" sz="2000" dirty="0">
                <a:cs typeface="B Nazanin" panose="00000400000000000000" pitchFamily="2" charset="-78"/>
              </a:rPr>
              <a:t>سی سی آب </a:t>
            </a:r>
            <a:r>
              <a:rPr lang="fa-IR" sz="2000" dirty="0" smtClean="0">
                <a:cs typeface="B Nazanin" panose="00000400000000000000" pitchFamily="2" charset="-78"/>
              </a:rPr>
              <a:t>ریخته </a:t>
            </a:r>
            <a:r>
              <a:rPr lang="fa-IR" sz="2000" dirty="0">
                <a:cs typeface="B Nazanin" panose="00000400000000000000" pitchFamily="2" charset="-78"/>
              </a:rPr>
              <a:t>ده دقیقه جهت بی خطر سازی</a:t>
            </a:r>
          </a:p>
          <a:p>
            <a:pPr algn="r" rtl="1">
              <a:lnSpc>
                <a:spcPct val="150000"/>
              </a:lnSpc>
            </a:pPr>
            <a:r>
              <a:rPr lang="fa-IR" sz="2000" dirty="0">
                <a:cs typeface="B Nazanin" panose="00000400000000000000" pitchFamily="2" charset="-78"/>
              </a:rPr>
              <a:t>خون صبر نمایید سپس خون و پارچه جمع شود</a:t>
            </a:r>
          </a:p>
          <a:p>
            <a:pPr marL="342900" indent="-342900" algn="r" rtl="1">
              <a:lnSpc>
                <a:spcPct val="150000"/>
              </a:lnSpc>
              <a:buFont typeface="Arial" panose="020B0604020202020204" pitchFamily="34" charset="0"/>
              <a:buChar char="•"/>
            </a:pPr>
            <a:r>
              <a:rPr lang="fa-IR" sz="2000" dirty="0" smtClean="0">
                <a:cs typeface="B Nazanin" panose="00000400000000000000" pitchFamily="2" charset="-78"/>
              </a:rPr>
              <a:t>مجددا </a:t>
            </a:r>
            <a:r>
              <a:rPr lang="fa-IR" sz="2000" dirty="0">
                <a:cs typeface="B Nazanin" panose="00000400000000000000" pitchFamily="2" charset="-78"/>
              </a:rPr>
              <a:t>سطح با محلول هیپوکلریت سدیم </a:t>
            </a:r>
            <a:r>
              <a:rPr lang="fa-IR" sz="2000" dirty="0" smtClean="0">
                <a:cs typeface="B Nazanin" panose="00000400000000000000" pitchFamily="2" charset="-78"/>
              </a:rPr>
              <a:t>10 درصد ضد عفونی </a:t>
            </a:r>
            <a:r>
              <a:rPr lang="fa-IR" sz="2000" dirty="0">
                <a:cs typeface="B Nazanin" panose="00000400000000000000" pitchFamily="2" charset="-78"/>
              </a:rPr>
              <a:t>شود </a:t>
            </a:r>
          </a:p>
          <a:p>
            <a:pPr marL="342900" indent="-342900" algn="r" rtl="1">
              <a:lnSpc>
                <a:spcPct val="150000"/>
              </a:lnSpc>
              <a:buFont typeface="Arial" panose="020B0604020202020204" pitchFamily="34" charset="0"/>
              <a:buChar char="•"/>
            </a:pPr>
            <a:r>
              <a:rPr lang="fa-IR" sz="2000" dirty="0" smtClean="0">
                <a:cs typeface="B Nazanin" panose="00000400000000000000" pitchFamily="2" charset="-78"/>
              </a:rPr>
              <a:t>در نهایت </a:t>
            </a:r>
            <a:r>
              <a:rPr lang="fa-IR" sz="2000" dirty="0">
                <a:cs typeface="B Nazanin" panose="00000400000000000000" pitchFamily="2" charset="-78"/>
              </a:rPr>
              <a:t>با آب شسته </a:t>
            </a:r>
            <a:r>
              <a:rPr lang="fa-IR" sz="2000" dirty="0" smtClean="0">
                <a:cs typeface="B Nazanin" panose="00000400000000000000" pitchFamily="2" charset="-78"/>
              </a:rPr>
              <a:t>شود.</a:t>
            </a:r>
            <a:endParaRPr lang="fa-IR" sz="2000" dirty="0">
              <a:cs typeface="B Nazanin" panose="00000400000000000000" pitchFamily="2" charset="-78"/>
            </a:endParaRPr>
          </a:p>
        </p:txBody>
      </p:sp>
    </p:spTree>
    <p:extLst>
      <p:ext uri="{BB962C8B-B14F-4D97-AF65-F5344CB8AC3E}">
        <p14:creationId xmlns:p14="http://schemas.microsoft.com/office/powerpoint/2010/main" val="24272779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60379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TotalTime>
  <Words>2455</Words>
  <Application>Microsoft Office PowerPoint</Application>
  <PresentationFormat>Widescreen</PresentationFormat>
  <Paragraphs>175</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B Nazanin</vt:lpstr>
      <vt:lpstr>Calibri</vt:lpstr>
      <vt:lpstr>Calibri Light</vt:lpstr>
      <vt:lpstr>Times New Roman</vt:lpstr>
      <vt:lpstr>Wingdings</vt:lpstr>
      <vt:lpstr>Office Theme</vt:lpstr>
      <vt:lpstr>اهداف آموزشی</vt:lpstr>
      <vt:lpstr>PowerPoint Presentation</vt:lpstr>
      <vt:lpstr>مايعات بالقوه عفونت زا:</vt:lpstr>
      <vt:lpstr>خطر عفونت HBV در اصل به میزان تماس با خون و نیز وضعیت HBe Ag فرد منبع بستگی دارد. بر اساس مطالعات موجود در صورتیکه HBS Ag و HBe Ag منبع هر دو مثبت باشد خطر ایجاد هپاتیت بالینی ۲۲ - ۳۱ ٪ و احتمال ایجاد تغییرات سرولوژیک، ۳۷ - ۶۲ ٪ برآورد شده است. چنانچه HBe Ag منفی و HBS Ag مثبت باشد، خطر ایجاد هپاتیت بالینی از سوزن آلوده، 6 - 1 % و خطر ایجاد شواهد سرولوژیک عفونت HBV ، 37 - 23 % است. HBV در خون خشک شده در دمای اتاق روی سطوح محیط به مدت حداقل یک هفته زنده باقی می ماند.</vt:lpstr>
      <vt:lpstr>احتمال انتقال هپاتیت C ، از طریق تماس شغلی با خون از هپاتیت B کمتر است. بطور متوسط در 8 / 1% ) محدوده 7 – 0%  از موارد، بعد از مواجهه پوستی اتفاقی با منبع مبتلا به HCV ، تبدیل سرمی مشاهده می شود. انتقال به ندرت در اثر مواجهه غشاهای مخاطی با خون صورت می گیرد و هیچ انتقالی در اثر تماس پوست سالم یا غیر سالم با خون در HCP به اثبات نرسیده است. با وجود آنکه مشاهده شده HCV تا 16 ساعت در خون خشک باقی می ماند، داده های اپیدمیولوژیک حاکی از آن است که برخلاف HBV ، آلودگی محیطی با خون حاوی HCV خطر قابل توجهی برا ی انتقال این ویروس در محیط های بهداشتی – درمانی بجز در مراکز همودیالیز محسوب نمی شود. </vt:lpstr>
      <vt:lpstr>خطرات انتقال شغلی HIV با توجه به نوع و شدت مواجهه متغیر است. خطر متوسط برای انتقال HIV به  HCP بعد از مواجهه پوستی با خون آلوده به HIV ، حدود 3 / 0 و بعد از مواجهه غشای مخاطی حدود 09 / 0 برآورد شده است.  با آن که انتقال  HIV بعد از مواجهه پوست ناسالم اثبات شده است، خطر متوسّط انتقال از این راه به طور دقیق نشان داده نشده است اما این رقم کمتر از خطر مواجهه ی غشاهای مخاطی بر آورد می شود . خطر انتقال بعد از مواجهه با مایعات و بافتها بجز خون آلوده به HIV اندازهگیری نشده است؛ ولی احتمالا بسیار کمتر از خون آلوده است.</vt:lpstr>
      <vt:lpstr>PowerPoint Presentation</vt:lpstr>
      <vt:lpstr>محافظت نخستين اقدام پيشگيري است</vt:lpstr>
      <vt:lpstr>PowerPoint Presentation</vt:lpstr>
      <vt:lpstr>در صورت پاشیدن خون یا مایعات بدن به مخاطات یا پوست نا سالم: o فوراً محل را با آب روان بشویید. o اگر آب روان در دسترس نیست از محلول نرمال سالین استفاده کنید. o از پانسمان محل خودداری کنید.</vt:lpstr>
      <vt:lpstr>در صورت پاشیدن خون یا مایعات بدن به دهان: o فوراً خون یا مایع را به بیرون بریزید o با آب یا سرم نمکی دهان را کامل بشویید و بیرون بریزید و چندین بار تکرار کنید. در دهان صابون یا مواد ضد عفونی کننده بکار نبرید.</vt:lpstr>
      <vt:lpstr>ثبت وگزارش دهي</vt:lpstr>
      <vt:lpstr>PowerPoint Presentation</vt:lpstr>
      <vt:lpstr>ارزيابي مواجهه</vt:lpstr>
      <vt:lpstr>3 . شدت مواجهه  شامل مقدار خون یا ترشحات  عمق مواجهه در تماسهاس پوستی  حجم ترشحات در تماسهای مخاطی</vt:lpstr>
      <vt:lpstr>انجام HIV RNA پلاسما در مورد زیر توصیه می شود: اگر تست سرولوژیک منبع مواجهه از نظر HIV منفی باشد، اما مواجهه پرخطر با HIV در طی ۴ هفته اخیر وجود داشته است. درصورتیکه به هر علتی نتوانید آزمایشات مورد نیاز را برای منبع مواجهه انجام دهید، تشخیص طبی، علائم بالینی و سابقه رفتارهای پر خطر را در نظر بگیرید.       افراد ذیل در گروههای پرخطر قرار میگیرند:  *مصرف کنندگان مواد تزریقی  *افرادیکه سابقه زندان و یا بازپروری داشته اند *افرادیکه سابقه رفتارهای جنسی پرخطر دارند. این افراد شامل sex-worker ها)یعنی کسانی که در ازای ارتباط جنسی مبادرت به دریافت پول یا کالا مینمایند(، افراد MSM (Men who have Sex with Men) و افراد Transsexual و  Bisexual میباشند. *همسر یا شریک جنسی هر یک از گروههای فوق</vt:lpstr>
      <vt:lpstr>PowerPoint Presentation</vt:lpstr>
      <vt:lpstr>مديريت عفونت هاي مختلف در PEP</vt:lpstr>
      <vt:lpstr>PowerPoint Presentation</vt:lpstr>
      <vt:lpstr>مواجهه با HCV</vt:lpstr>
      <vt:lpstr>PowerPoint Presentation</vt:lpstr>
      <vt:lpstr>پروفیلاکسی پس از تماس HIV در بارداری و شیردهی:</vt:lpstr>
      <vt:lpstr>PowerPoint Presentation</vt:lpstr>
      <vt:lpstr>PowerPoint Presentation</vt:lpstr>
      <vt:lpstr>PowerPoint Presentation</vt:lpstr>
      <vt:lpstr>PowerPoint Presentation</vt:lpstr>
      <vt:lpstr>PowerPoint Presentation</vt:lpstr>
      <vt:lpstr>پسماند‌ها</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اهداف آموزشی</dc:title>
  <dc:creator>Dear User</dc:creator>
  <cp:lastModifiedBy>Dear User</cp:lastModifiedBy>
  <cp:revision>93</cp:revision>
  <dcterms:created xsi:type="dcterms:W3CDTF">2026-09-12T14:11:40Z</dcterms:created>
  <dcterms:modified xsi:type="dcterms:W3CDTF">2026-09-12T22:40:46Z</dcterms:modified>
</cp:coreProperties>
</file>